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6"/>
  </p:notesMasterIdLst>
  <p:sldIdLst>
    <p:sldId id="256" r:id="rId2"/>
    <p:sldId id="373" r:id="rId3"/>
    <p:sldId id="257" r:id="rId4"/>
    <p:sldId id="258" r:id="rId5"/>
    <p:sldId id="259" r:id="rId6"/>
    <p:sldId id="260" r:id="rId7"/>
    <p:sldId id="375" r:id="rId8"/>
    <p:sldId id="261" r:id="rId9"/>
    <p:sldId id="262" r:id="rId10"/>
    <p:sldId id="263" r:id="rId11"/>
    <p:sldId id="264" r:id="rId12"/>
    <p:sldId id="516" r:id="rId13"/>
    <p:sldId id="266" r:id="rId14"/>
    <p:sldId id="267" r:id="rId15"/>
    <p:sldId id="268" r:id="rId16"/>
    <p:sldId id="269" r:id="rId17"/>
    <p:sldId id="496" r:id="rId18"/>
    <p:sldId id="515" r:id="rId19"/>
    <p:sldId id="518" r:id="rId20"/>
    <p:sldId id="519" r:id="rId21"/>
    <p:sldId id="520" r:id="rId22"/>
    <p:sldId id="270" r:id="rId23"/>
    <p:sldId id="271" r:id="rId24"/>
    <p:sldId id="272" r:id="rId25"/>
    <p:sldId id="273" r:id="rId26"/>
    <p:sldId id="374" r:id="rId27"/>
    <p:sldId id="274" r:id="rId28"/>
    <p:sldId id="275" r:id="rId29"/>
    <p:sldId id="276" r:id="rId30"/>
    <p:sldId id="526" r:id="rId31"/>
    <p:sldId id="397" r:id="rId32"/>
    <p:sldId id="398" r:id="rId33"/>
    <p:sldId id="399" r:id="rId34"/>
    <p:sldId id="400" r:id="rId35"/>
    <p:sldId id="401" r:id="rId36"/>
    <p:sldId id="402" r:id="rId37"/>
    <p:sldId id="279" r:id="rId38"/>
    <p:sldId id="284" r:id="rId39"/>
    <p:sldId id="280" r:id="rId40"/>
    <p:sldId id="285" r:id="rId41"/>
    <p:sldId id="286" r:id="rId42"/>
    <p:sldId id="287" r:id="rId43"/>
    <p:sldId id="288" r:id="rId44"/>
    <p:sldId id="492" r:id="rId45"/>
    <p:sldId id="521" r:id="rId46"/>
    <p:sldId id="522" r:id="rId47"/>
    <p:sldId id="523" r:id="rId48"/>
    <p:sldId id="403" r:id="rId49"/>
    <p:sldId id="465" r:id="rId50"/>
    <p:sldId id="466" r:id="rId51"/>
    <p:sldId id="467" r:id="rId52"/>
    <p:sldId id="468" r:id="rId53"/>
    <p:sldId id="469" r:id="rId54"/>
    <p:sldId id="470" r:id="rId55"/>
    <p:sldId id="404" r:id="rId56"/>
    <p:sldId id="405" r:id="rId57"/>
    <p:sldId id="504" r:id="rId58"/>
    <p:sldId id="281" r:id="rId59"/>
    <p:sldId id="282" r:id="rId60"/>
    <p:sldId id="283" r:id="rId61"/>
    <p:sldId id="498" r:id="rId62"/>
    <p:sldId id="377" r:id="rId63"/>
    <p:sldId id="378" r:id="rId64"/>
    <p:sldId id="471" r:id="rId65"/>
    <p:sldId id="497" r:id="rId66"/>
    <p:sldId id="379" r:id="rId67"/>
    <p:sldId id="380" r:id="rId68"/>
    <p:sldId id="500" r:id="rId69"/>
    <p:sldId id="384" r:id="rId70"/>
    <p:sldId id="501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499" r:id="rId80"/>
    <p:sldId id="396" r:id="rId81"/>
    <p:sldId id="299" r:id="rId82"/>
    <p:sldId id="290" r:id="rId83"/>
    <p:sldId id="291" r:id="rId84"/>
    <p:sldId id="292" r:id="rId85"/>
    <p:sldId id="293" r:id="rId86"/>
    <p:sldId id="294" r:id="rId87"/>
    <p:sldId id="394" r:id="rId88"/>
    <p:sldId id="295" r:id="rId89"/>
    <p:sldId id="502" r:id="rId90"/>
    <p:sldId id="296" r:id="rId91"/>
    <p:sldId id="297" r:id="rId92"/>
    <p:sldId id="298" r:id="rId93"/>
    <p:sldId id="300" r:id="rId94"/>
    <p:sldId id="301" r:id="rId95"/>
    <p:sldId id="302" r:id="rId96"/>
    <p:sldId id="503" r:id="rId97"/>
    <p:sldId id="303" r:id="rId98"/>
    <p:sldId id="395" r:id="rId99"/>
    <p:sldId id="304" r:id="rId100"/>
    <p:sldId id="306" r:id="rId101"/>
    <p:sldId id="308" r:id="rId102"/>
    <p:sldId id="309" r:id="rId103"/>
    <p:sldId id="310" r:id="rId104"/>
    <p:sldId id="312" r:id="rId105"/>
    <p:sldId id="311" r:id="rId106"/>
    <p:sldId id="313" r:id="rId107"/>
    <p:sldId id="314" r:id="rId108"/>
    <p:sldId id="315" r:id="rId109"/>
    <p:sldId id="316" r:id="rId110"/>
    <p:sldId id="472" r:id="rId111"/>
    <p:sldId id="406" r:id="rId112"/>
    <p:sldId id="485" r:id="rId113"/>
    <p:sldId id="486" r:id="rId114"/>
    <p:sldId id="487" r:id="rId115"/>
    <p:sldId id="488" r:id="rId116"/>
    <p:sldId id="461" r:id="rId117"/>
    <p:sldId id="480" r:id="rId118"/>
    <p:sldId id="481" r:id="rId119"/>
    <p:sldId id="505" r:id="rId120"/>
    <p:sldId id="506" r:id="rId121"/>
    <p:sldId id="507" r:id="rId122"/>
    <p:sldId id="410" r:id="rId123"/>
    <p:sldId id="508" r:id="rId124"/>
    <p:sldId id="411" r:id="rId125"/>
    <p:sldId id="412" r:id="rId126"/>
    <p:sldId id="413" r:id="rId127"/>
    <p:sldId id="414" r:id="rId128"/>
    <p:sldId id="415" r:id="rId129"/>
    <p:sldId id="473" r:id="rId130"/>
    <p:sldId id="421" r:id="rId131"/>
    <p:sldId id="422" r:id="rId132"/>
    <p:sldId id="474" r:id="rId133"/>
    <p:sldId id="423" r:id="rId134"/>
    <p:sldId id="424" r:id="rId135"/>
    <p:sldId id="489" r:id="rId136"/>
    <p:sldId id="425" r:id="rId137"/>
    <p:sldId id="476" r:id="rId138"/>
    <p:sldId id="524" r:id="rId139"/>
    <p:sldId id="426" r:id="rId140"/>
    <p:sldId id="427" r:id="rId141"/>
    <p:sldId id="428" r:id="rId142"/>
    <p:sldId id="429" r:id="rId143"/>
    <p:sldId id="430" r:id="rId144"/>
    <p:sldId id="431" r:id="rId145"/>
    <p:sldId id="432" r:id="rId146"/>
    <p:sldId id="434" r:id="rId147"/>
    <p:sldId id="435" r:id="rId148"/>
    <p:sldId id="436" r:id="rId149"/>
    <p:sldId id="525" r:id="rId150"/>
    <p:sldId id="437" r:id="rId151"/>
    <p:sldId id="447" r:id="rId152"/>
    <p:sldId id="449" r:id="rId153"/>
    <p:sldId id="450" r:id="rId154"/>
    <p:sldId id="451" r:id="rId155"/>
    <p:sldId id="452" r:id="rId156"/>
    <p:sldId id="453" r:id="rId157"/>
    <p:sldId id="454" r:id="rId158"/>
    <p:sldId id="455" r:id="rId159"/>
    <p:sldId id="456" r:id="rId160"/>
    <p:sldId id="457" r:id="rId161"/>
    <p:sldId id="458" r:id="rId162"/>
    <p:sldId id="459" r:id="rId163"/>
    <p:sldId id="460" r:id="rId164"/>
    <p:sldId id="462" r:id="rId16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/>
    <p:restoredTop sz="93607"/>
  </p:normalViewPr>
  <p:slideViewPr>
    <p:cSldViewPr>
      <p:cViewPr varScale="1">
        <p:scale>
          <a:sx n="82" d="100"/>
          <a:sy n="82" d="100"/>
        </p:scale>
        <p:origin x="110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7BFD2-18B4-401C-A0F4-92E193B50980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001C5-B4E6-4B2B-8433-03968E9F62C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32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970BAF-E56B-42B0-BB04-726A87172FD5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Difference between clustering and community structure detection.</a:t>
            </a:r>
          </a:p>
          <a:p>
            <a:r>
              <a:rPr lang="en-US"/>
              <a:t>Clustering is dividing the data points into classes according to some similarity measure.</a:t>
            </a:r>
          </a:p>
          <a:p>
            <a:r>
              <a:rPr lang="en-US"/>
              <a:t>Community structure: dividing the network into groups according to structural info.( connectivity).</a:t>
            </a:r>
          </a:p>
        </p:txBody>
      </p:sp>
    </p:spTree>
    <p:extLst>
      <p:ext uri="{BB962C8B-B14F-4D97-AF65-F5344CB8AC3E}">
        <p14:creationId xmlns:p14="http://schemas.microsoft.com/office/powerpoint/2010/main" val="1254755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F0DC84-2BA1-48D1-B513-06A662092CB1}" type="slidenum">
              <a:rPr lang="en-US" altLang="zh-TW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154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9F0CF2-57BF-44A7-A549-520A27BD9B94}" type="slidenum">
              <a:rPr lang="en-US" altLang="zh-TW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1545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EC399-30B6-4AB0-BAF3-EA2E8ABB360A}" type="slidenum">
              <a:rPr lang="en-US" altLang="zh-TW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83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38774-4414-4480-82D6-6FD40084E4CB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625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altLang="zh-TW">
                <a:ea typeface="宋体" charset="-122"/>
              </a:rPr>
              <a:t>Nodes 4-9 have two paths to reach Node2: e(1,2) and e(2,3), hence, 6/2 = 3, Node 3 can reach Node 2 directly, and Node 1 reaches Node 2 via e(1,2). Hence, edge betweenness of e(1,2) is 4. </a:t>
            </a:r>
          </a:p>
        </p:txBody>
      </p:sp>
      <p:sp>
        <p:nvSpPr>
          <p:cNvPr id="41988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0B9AC07E-B81E-7B43-8805-CB39480CB496}" type="slidenum">
              <a:rPr lang="en-US" altLang="zh-TW" sz="1200"/>
              <a:pPr algn="r"/>
              <a:t>45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112003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38774-4414-4480-82D6-6FD40084E4CB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473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TW"/>
              <a:t>ICDM2006 Dec, 18-22, HongKong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B3D07-AADE-4246-A372-55E2D62688F0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7483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TW"/>
              <a:t>ICDM2006 Dec, 18-22, HongKong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723F2-4F78-47CC-8D55-3878B4EB8C3E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6104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05A2A-FF81-441E-9FE9-00B5759B1338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12570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spcBef>
                <a:spcPct val="0"/>
              </a:spcBef>
            </a:pPr>
            <a:endParaRPr lang="zh-TW" altLang="zh-TW" b="1">
              <a:ea typeface="宋体" pitchFamily="2" charset="-122"/>
            </a:endParaRPr>
          </a:p>
        </p:txBody>
      </p:sp>
      <p:sp>
        <p:nvSpPr>
          <p:cNvPr id="49156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E9693016-2FD8-4A01-8326-3B097A8DAEA3}" type="slidenum">
              <a:rPr kumimoji="0" lang="en-US" altLang="zh-TW" sz="1200">
                <a:latin typeface="Calibri" pitchFamily="34" charset="0"/>
                <a:ea typeface="宋体" pitchFamily="2" charset="-122"/>
              </a:rPr>
              <a:pPr algn="r"/>
              <a:t>58</a:t>
            </a:fld>
            <a:endParaRPr kumimoji="0" lang="en-US" altLang="zh-TW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47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E20DD-07BE-4820-AAFD-296421E56DB4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15DC5A-BDA4-44DA-B3C4-9DE11567F175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235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7B512D39-E417-4CF8-A962-212BFE7DAF38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67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43251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40DF4F-FA75-4CDA-9919-F459880A3B6E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4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4B6E0-2D8E-45E6-8CE9-2F2A9D882C3D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3E97D8DE-3E26-4741-8052-9E83FE6D3F44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69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r>
              <a:rPr lang="en-US" altLang="zh-TW"/>
              <a:t>if we can try to convince a subset of individuals to adopt a new</a:t>
            </a:r>
          </a:p>
          <a:p>
            <a:r>
              <a:rPr lang="en-US" altLang="zh-TW"/>
              <a:t>product or innovation</a:t>
            </a:r>
          </a:p>
          <a:p>
            <a:endParaRPr lang="en-US" altLang="zh-TW"/>
          </a:p>
          <a:p>
            <a:r>
              <a:rPr lang="en-US" altLang="zh-TW"/>
              <a:t>But how should we choose the few key individuals to use for seeding this process?</a:t>
            </a:r>
          </a:p>
          <a:p>
            <a:endParaRPr lang="en-US" altLang="zh-TW"/>
          </a:p>
          <a:p>
            <a:r>
              <a:rPr lang="en-US" altLang="zh-TW"/>
              <a:t>Which blogs should one read to be most up to date?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076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63450D-5D37-456C-9D6D-294CDDC61B85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102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49D95550-A3A8-4C7E-96DC-C6674FEBDB52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71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71711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D400B9-245B-43E1-9E9A-E953BB84AEE2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122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EE1F8EB7-92C6-4A20-B85D-B9AF6DE4B7AF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72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r>
              <a:rPr lang="en-US" altLang="zh-TW"/>
              <a:t>Given a random choice of thresholds, and an initial set of</a:t>
            </a:r>
          </a:p>
          <a:p>
            <a:r>
              <a:rPr lang="en-US" altLang="zh-TW"/>
              <a:t>active nodes A0 (with all other nodes inactive), the diffusion process</a:t>
            </a:r>
          </a:p>
          <a:p>
            <a:r>
              <a:rPr lang="en-US" altLang="zh-TW"/>
              <a:t>unfolds deterministically in discrete </a:t>
            </a:r>
            <a:r>
              <a:rPr lang="en-US" altLang="zh-TW" i="1"/>
              <a:t>steps</a:t>
            </a:r>
            <a:r>
              <a:rPr lang="en-US" altLang="zh-TW"/>
              <a:t>: in step t, all nodes</a:t>
            </a:r>
          </a:p>
          <a:p>
            <a:r>
              <a:rPr lang="en-US" altLang="zh-TW"/>
              <a:t>that were active in step t-1 remain active, and we activate any</a:t>
            </a:r>
          </a:p>
          <a:p>
            <a:r>
              <a:rPr lang="en-US" altLang="zh-TW"/>
              <a:t>node v for which the total weight of its active neighbors is at least</a:t>
            </a:r>
          </a:p>
          <a:p>
            <a:r>
              <a:rPr lang="en-US" altLang="zh-TW"/>
              <a:t>Theta(v)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1068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F6F5C3-1A81-47ED-8A47-9BAC38F679F6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143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DB7F091A-3C23-4BBF-BD7F-23BAA31F03A1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74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95991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82E009-3968-4843-B5FC-B30B1405C241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163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36DBFF9D-A424-4B4B-AEF3-81BB59462AFA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75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r>
              <a:rPr lang="en-US" altLang="zh-TW"/>
              <a:t>We again start with an initial set of active nodes A0, and the process unfolds in discrete steps according to</a:t>
            </a:r>
          </a:p>
          <a:p>
            <a:r>
              <a:rPr lang="en-US" altLang="zh-TW"/>
              <a:t>the following randomized rule. When node v first becomes active</a:t>
            </a:r>
          </a:p>
          <a:p>
            <a:r>
              <a:rPr lang="en-US" altLang="zh-TW"/>
              <a:t>in step t, it is given a single chance to activate each currently inactive</a:t>
            </a:r>
          </a:p>
          <a:p>
            <a:r>
              <a:rPr lang="en-US" altLang="zh-TW"/>
              <a:t>neighbor w; it succeeds with a probability pv;w —a parameter</a:t>
            </a:r>
          </a:p>
          <a:p>
            <a:r>
              <a:rPr lang="en-US" altLang="zh-TW"/>
              <a:t>of the system — independently of the history thus far. (If w has</a:t>
            </a:r>
          </a:p>
          <a:p>
            <a:r>
              <a:rPr lang="en-US" altLang="zh-TW"/>
              <a:t>multiple newly activated neighbors, their attempts are sequenced in</a:t>
            </a:r>
          </a:p>
          <a:p>
            <a:r>
              <a:rPr lang="en-US" altLang="zh-TW"/>
              <a:t>an arbitrary order.) If v succeeds, then w will become active in step</a:t>
            </a:r>
          </a:p>
          <a:p>
            <a:r>
              <a:rPr lang="en-US" altLang="zh-TW"/>
              <a:t>t+1; but whether or not v succeeds, it cannot make any further attempts</a:t>
            </a:r>
          </a:p>
          <a:p>
            <a:r>
              <a:rPr lang="en-US" altLang="zh-TW"/>
              <a:t>to activate w in subsequent rounds. Again, the process runs</a:t>
            </a:r>
          </a:p>
          <a:p>
            <a:r>
              <a:rPr lang="en-US" altLang="zh-TW"/>
              <a:t>until no more activations are possible.</a:t>
            </a:r>
          </a:p>
        </p:txBody>
      </p:sp>
    </p:spTree>
    <p:extLst>
      <p:ext uri="{BB962C8B-B14F-4D97-AF65-F5344CB8AC3E}">
        <p14:creationId xmlns:p14="http://schemas.microsoft.com/office/powerpoint/2010/main" val="2136368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F5FC8B-B9C2-411D-9ECF-F065CC92B6A2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184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FFB56F76-659D-4B80-B0E9-46EBE8DF4E83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76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3927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2A013-9436-487E-B3CB-C490368A4E48}" type="slidenum">
              <a:rPr lang="en-US" altLang="zh-TW"/>
              <a:pPr/>
              <a:t>123</a:t>
            </a:fld>
            <a:endParaRPr lang="en-US" altLang="zh-TW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75008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DBDD1-66B5-400E-83A2-1D8B18578147}" type="slidenum">
              <a:rPr lang="en-US" altLang="zh-TW"/>
              <a:pPr/>
              <a:t>124</a:t>
            </a:fld>
            <a:endParaRPr lang="en-US" altLang="zh-TW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9272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E033F8-9373-419B-B937-6FFD42AC106D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54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919CA-ED41-4DA7-8FED-3372F31EF701}" type="slidenum">
              <a:rPr lang="en-US" altLang="zh-TW"/>
              <a:pPr/>
              <a:t>126</a:t>
            </a:fld>
            <a:endParaRPr lang="en-US" altLang="zh-TW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37712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E0509F-1A9A-4F64-A889-3BFFF707A0A5}" type="slidenum">
              <a:rPr lang="en-US" altLang="zh-TW"/>
              <a:pPr/>
              <a:t>127</a:t>
            </a:fld>
            <a:endParaRPr lang="en-US" altLang="zh-TW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15943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D2676F-4D09-4B16-A47C-BB42E57F6040}" type="slidenum">
              <a:rPr lang="en-US" altLang="zh-TW"/>
              <a:pPr/>
              <a:t>128</a:t>
            </a:fld>
            <a:endParaRPr lang="en-US" altLang="zh-TW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14353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CA33F-F629-4995-99FD-93E71CDD7D04}" type="slidenum">
              <a:rPr lang="en-US" altLang="zh-TW"/>
              <a:pPr/>
              <a:t>129</a:t>
            </a:fld>
            <a:endParaRPr lang="en-US" altLang="zh-TW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70652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D08EAF-2EC8-4B8D-A722-7C499D2C93B5}" type="slidenum">
              <a:rPr lang="en-US" altLang="zh-TW"/>
              <a:pPr/>
              <a:t>130</a:t>
            </a:fld>
            <a:endParaRPr lang="en-US" altLang="zh-TW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7294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69933-A3C2-4CED-AD70-90DE469491F8}" type="slidenum">
              <a:rPr lang="en-US" altLang="zh-TW"/>
              <a:pPr/>
              <a:t>131</a:t>
            </a:fld>
            <a:endParaRPr lang="en-US" altLang="zh-TW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356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904613-1EF6-40AD-9300-FE267FDEDBD9}" type="slidenum">
              <a:rPr lang="en-US" altLang="zh-TW"/>
              <a:pPr/>
              <a:t>134</a:t>
            </a:fld>
            <a:endParaRPr lang="en-US" altLang="zh-TW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8108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69933-A3C2-4CED-AD70-90DE469491F8}" type="slidenum">
              <a:rPr lang="en-US" altLang="zh-TW"/>
              <a:pPr/>
              <a:t>135</a:t>
            </a:fld>
            <a:endParaRPr lang="en-US" altLang="zh-TW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360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68899-D1BA-44A8-BBB7-6CA841593165}" type="slidenum">
              <a:rPr lang="en-US" altLang="zh-TW"/>
              <a:pPr/>
              <a:t>136</a:t>
            </a:fld>
            <a:endParaRPr lang="en-US" altLang="zh-TW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74701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0CDE36-285A-4168-B936-A63398797F7B}" type="slidenum">
              <a:rPr lang="en-US" altLang="zh-TW"/>
              <a:pPr/>
              <a:t>137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0190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05A2A-FF81-441E-9FE9-00B5759B1338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41045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8C7AC6-2330-49C9-9496-E01E8D3974C9}" type="slidenum">
              <a:rPr lang="en-US" altLang="zh-TW"/>
              <a:pPr/>
              <a:t>140</a:t>
            </a:fld>
            <a:endParaRPr lang="en-US" altLang="zh-TW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3866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4BCE06-9F21-4931-B445-9B91F3574840}" type="slidenum">
              <a:rPr lang="en-US" altLang="zh-TW"/>
              <a:pPr/>
              <a:t>141</a:t>
            </a:fld>
            <a:endParaRPr lang="en-US" altLang="zh-TW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69201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2466F-B0C3-4CE2-AEAF-006374F61B75}" type="slidenum">
              <a:rPr lang="en-US" altLang="zh-TW"/>
              <a:pPr/>
              <a:t>142</a:t>
            </a:fld>
            <a:endParaRPr lang="en-US" altLang="zh-TW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824337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186C0C-1646-4DB6-A43D-060F006E2A3F}" type="slidenum">
              <a:rPr lang="en-US" altLang="zh-TW"/>
              <a:pPr/>
              <a:t>143</a:t>
            </a:fld>
            <a:endParaRPr lang="en-US" altLang="zh-TW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34730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C13EF4-4691-4F69-AAD7-3F5B1F9047C3}" type="slidenum">
              <a:rPr lang="en-US" altLang="zh-TW"/>
              <a:pPr/>
              <a:t>144</a:t>
            </a:fld>
            <a:endParaRPr lang="en-US" altLang="zh-TW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55385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23A3E-BB70-47F4-AE39-9A2F673C4AF6}" type="slidenum">
              <a:rPr lang="en-US" altLang="zh-TW"/>
              <a:pPr/>
              <a:t>145</a:t>
            </a:fld>
            <a:endParaRPr lang="en-US" altLang="zh-TW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59761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290490-1142-47FA-9984-1DD2FCA2AC9B}" type="slidenum">
              <a:rPr lang="en-US" altLang="zh-TW"/>
              <a:pPr/>
              <a:t>146</a:t>
            </a:fld>
            <a:endParaRPr lang="en-US" altLang="zh-TW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5161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836ED2-0947-4BC5-85D6-CF3FE08E4B85}" type="slidenum">
              <a:rPr lang="en-US" altLang="zh-TW"/>
              <a:pPr/>
              <a:t>147</a:t>
            </a:fld>
            <a:endParaRPr lang="en-US" altLang="zh-TW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7115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2F834-710C-49DC-AF99-6DAF7BFAC610}" type="slidenum">
              <a:rPr lang="en-US" altLang="zh-TW"/>
              <a:pPr/>
              <a:t>148</a:t>
            </a:fld>
            <a:endParaRPr lang="en-US" altLang="zh-TW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516909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D6828F-1AAF-43ED-9941-A0E28832195F}" type="slidenum">
              <a:rPr lang="en-US" altLang="zh-TW"/>
              <a:pPr/>
              <a:t>149</a:t>
            </a:fld>
            <a:endParaRPr lang="en-US" altLang="zh-TW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7129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A494D-709F-4104-8F12-156419DCE6B5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1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587B05-0A8B-4494-8A45-EA6A495A027A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997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7F21A1-E2D4-41D8-A419-FE8F36A2E053}" type="slidenum">
              <a:rPr lang="en-US" altLang="zh-TW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419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8DBEFB-4A03-4A2E-A068-E42EDAF50268}" type="slidenum">
              <a:rPr lang="en-US" altLang="zh-TW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339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CAF6ED-B907-4BCC-AECB-CFAA8E87B369}" type="slidenum">
              <a:rPr lang="en-US" altLang="zh-TW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17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2018/4/30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ford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oe-schmoe.com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7.w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8.w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oronoi_diagra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Katz_centrality" TargetMode="External"/><Relationship Id="rId3" Type="http://schemas.openxmlformats.org/officeDocument/2006/relationships/hyperlink" Target="http://en.wikipedia.org/wiki/Betweenness_centrality" TargetMode="External"/><Relationship Id="rId7" Type="http://schemas.openxmlformats.org/officeDocument/2006/relationships/hyperlink" Target="http://en.wikipedia.org/w/index.php?title=Harmonic_centrality&amp;action=edit&amp;redlink=1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Degree_centrality" TargetMode="External"/><Relationship Id="rId5" Type="http://schemas.openxmlformats.org/officeDocument/2006/relationships/hyperlink" Target="http://en.wikipedia.org/wiki/Eigenvector_centrality" TargetMode="External"/><Relationship Id="rId4" Type="http://schemas.openxmlformats.org/officeDocument/2006/relationships/hyperlink" Target="http://en.wikipedia.org/wiki/Closeness_centrality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.com.tw/2013/04/01/samsung-marketing-fraud" TargetMode="Externa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2.w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 to Social Networking Research Topics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02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objective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 the network into non-empty groups</a:t>
            </a:r>
            <a:r>
              <a:rPr lang="en-US" altLang="zh-TW" dirty="0"/>
              <a:t> </a:t>
            </a:r>
            <a:r>
              <a:rPr lang="en-US" dirty="0"/>
              <a:t>(communities) in such a way that every vertex belongs to one of the communities.</a:t>
            </a:r>
            <a:endParaRPr lang="ar-JO" dirty="0"/>
          </a:p>
          <a:p>
            <a:r>
              <a:rPr lang="en-US" dirty="0"/>
              <a:t>Many possible divisions could be done.</a:t>
            </a:r>
          </a:p>
          <a:p>
            <a:r>
              <a:rPr lang="en-US" dirty="0"/>
              <a:t>We need a good division.</a:t>
            </a:r>
          </a:p>
          <a:p>
            <a:r>
              <a:rPr lang="en-US" dirty="0"/>
              <a:t>Measurement of good division.</a:t>
            </a:r>
          </a:p>
          <a:p>
            <a:pPr>
              <a:buFontTx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03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4000"/>
              <a:t>On The Transitivity of Distrust</a:t>
            </a:r>
            <a:endParaRPr lang="fi-FI" sz="400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0600" y="1447800"/>
            <a:ext cx="7861300" cy="4114800"/>
          </a:xfrm>
        </p:spPr>
        <p:txBody>
          <a:bodyPr>
            <a:normAutofit lnSpcReduction="10000"/>
          </a:bodyPr>
          <a:lstStyle/>
          <a:p>
            <a:r>
              <a:rPr lang="fi-FI" dirty="0"/>
              <a:t>Multiplicative Distrust creates problems</a:t>
            </a:r>
          </a:p>
          <a:p>
            <a:pPr lvl="1"/>
            <a:r>
              <a:rPr lang="fi-FI" dirty="0"/>
              <a:t>As seen on previous slide:</a:t>
            </a:r>
          </a:p>
          <a:p>
            <a:pPr lvl="1">
              <a:buFontTx/>
              <a:buNone/>
            </a:pPr>
            <a:r>
              <a:rPr lang="fi-FI" dirty="0"/>
              <a:t>	”Enemy of my enemy is my friend”</a:t>
            </a:r>
          </a:p>
          <a:p>
            <a:pPr lvl="1"/>
            <a:r>
              <a:rPr lang="fi-FI" dirty="0"/>
              <a:t>Directed cycle with negative values can lead to the user to distrust himself!</a:t>
            </a:r>
          </a:p>
          <a:p>
            <a:r>
              <a:rPr lang="fi-FI" dirty="0"/>
              <a:t>Additive Distrust Propagation</a:t>
            </a:r>
          </a:p>
          <a:p>
            <a:pPr lvl="1"/>
            <a:r>
              <a:rPr lang="fi-FI" dirty="0"/>
              <a:t>Transform the basic propagation atom</a:t>
            </a:r>
          </a:p>
          <a:p>
            <a:pPr lvl="1"/>
            <a:r>
              <a:rPr lang="fi-FI" dirty="0"/>
              <a:t>For example exp(b</a:t>
            </a:r>
            <a:r>
              <a:rPr lang="fi-FI" baseline="-25000" dirty="0"/>
              <a:t>ij</a:t>
            </a:r>
            <a:r>
              <a:rPr lang="fi-FI" dirty="0"/>
              <a:t>) </a:t>
            </a:r>
            <a:r>
              <a:rPr lang="fi-FI" dirty="0">
                <a:sym typeface="Wingdings" pitchFamily="2" charset="2"/>
              </a:rPr>
              <a:t> b</a:t>
            </a:r>
            <a:r>
              <a:rPr lang="fi-FI" baseline="-25000" dirty="0">
                <a:sym typeface="Wingdings" pitchFamily="2" charset="2"/>
              </a:rPr>
              <a:t>ij</a:t>
            </a:r>
            <a:endParaRPr lang="fi-FI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85918" y="5643578"/>
            <a:ext cx="286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Open Problem !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Privacy Preserving in Social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5707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 running example</a:t>
            </a:r>
          </a:p>
        </p:txBody>
      </p:sp>
      <p:sp>
        <p:nvSpPr>
          <p:cNvPr id="6170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altLang="zh-TW" sz="2800"/>
              <a:t>Preserving privacy in publishing social networks by removing the names of vertexes ?</a:t>
            </a: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77" name="Oval 33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78" name="Oval 34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79" name="Oval 35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0" name="Oval 36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1" name="Oval 37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2" name="Oval 38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3" name="Oval 39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6184" name="AutoShape 40"/>
          <p:cNvCxnSpPr>
            <a:cxnSpLocks noChangeShapeType="1"/>
            <a:stCxn id="6177" idx="7"/>
            <a:endCxn id="6176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5" name="AutoShape 41"/>
          <p:cNvCxnSpPr>
            <a:cxnSpLocks noChangeShapeType="1"/>
            <a:stCxn id="6178" idx="0"/>
            <a:endCxn id="6176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6" name="AutoShape 42"/>
          <p:cNvCxnSpPr>
            <a:cxnSpLocks noChangeShapeType="1"/>
            <a:stCxn id="6176" idx="1"/>
            <a:endCxn id="6179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7" name="AutoShape 43"/>
          <p:cNvCxnSpPr>
            <a:cxnSpLocks noChangeShapeType="1"/>
            <a:stCxn id="6183" idx="2"/>
            <a:endCxn id="6176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8" name="AutoShape 44"/>
          <p:cNvCxnSpPr>
            <a:cxnSpLocks noChangeShapeType="1"/>
            <a:stCxn id="6195" idx="1"/>
            <a:endCxn id="6180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9" name="AutoShape 45"/>
          <p:cNvCxnSpPr>
            <a:cxnSpLocks noChangeShapeType="1"/>
            <a:stCxn id="6183" idx="7"/>
            <a:endCxn id="6180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90" name="AutoShape 46"/>
          <p:cNvCxnSpPr>
            <a:cxnSpLocks noChangeShapeType="1"/>
            <a:stCxn id="6180" idx="0"/>
            <a:endCxn id="6181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91" name="AutoShape 47"/>
          <p:cNvCxnSpPr>
            <a:cxnSpLocks noChangeShapeType="1"/>
            <a:stCxn id="6182" idx="2"/>
            <a:endCxn id="6181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92" name="AutoShape 48"/>
          <p:cNvCxnSpPr>
            <a:cxnSpLocks noChangeShapeType="1"/>
            <a:stCxn id="6180" idx="7"/>
            <a:endCxn id="6182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93" name="Oval 49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6194" name="AutoShape 50"/>
          <p:cNvCxnSpPr>
            <a:cxnSpLocks noChangeShapeType="1"/>
            <a:stCxn id="6193" idx="1"/>
            <a:endCxn id="6183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95" name="Oval 51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512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/>
              <a:t>Issues in preserving privacy in social networks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/>
              <a:t>Privacy in social networks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Identifications of individuals 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Adversary ability 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Passive Attacks </a:t>
            </a:r>
          </a:p>
          <a:p>
            <a:pPr lvl="2">
              <a:lnSpc>
                <a:spcPct val="90000"/>
              </a:lnSpc>
            </a:pPr>
            <a:r>
              <a:rPr lang="en-US" altLang="zh-TW" sz="2000"/>
              <a:t>Degree attacks, Neighborhood attacks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Active Attacks</a:t>
            </a:r>
          </a:p>
          <a:p>
            <a:pPr lvl="2">
              <a:lnSpc>
                <a:spcPct val="90000"/>
              </a:lnSpc>
            </a:pPr>
            <a:r>
              <a:rPr lang="en-US" altLang="zh-TW" sz="2000"/>
              <a:t>Planted structure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The goal of preserving the privacy 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K-anonymity (G</a:t>
            </a:r>
            <a:r>
              <a:rPr lang="en-US" altLang="zh-TW" sz="2400">
                <a:sym typeface="Wingdings" pitchFamily="2" charset="2"/>
              </a:rPr>
              <a:t>G’</a:t>
            </a:r>
            <a:r>
              <a:rPr lang="en-US" altLang="zh-TW" sz="2400"/>
              <a:t>)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Usage of anonymized social network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Minimizing the effects over network parameters, e.g. diameter, degree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6080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MC900287504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" y="304800"/>
            <a:ext cx="1665288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9230" name="AutoShape 14"/>
          <p:cNvCxnSpPr>
            <a:cxnSpLocks noChangeShapeType="1"/>
            <a:stCxn id="9222" idx="7"/>
            <a:endCxn id="9221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1" name="AutoShape 15"/>
          <p:cNvCxnSpPr>
            <a:cxnSpLocks noChangeShapeType="1"/>
            <a:stCxn id="9223" idx="0"/>
            <a:endCxn id="9221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AutoShape 16"/>
          <p:cNvCxnSpPr>
            <a:cxnSpLocks noChangeShapeType="1"/>
            <a:stCxn id="9221" idx="1"/>
            <a:endCxn id="9224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5" name="AutoShape 19"/>
          <p:cNvCxnSpPr>
            <a:cxnSpLocks noChangeShapeType="1"/>
            <a:stCxn id="9229" idx="2"/>
            <a:endCxn id="9221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6" name="AutoShape 20"/>
          <p:cNvCxnSpPr>
            <a:cxnSpLocks noChangeShapeType="1"/>
            <a:stCxn id="9243" idx="1"/>
            <a:endCxn id="9226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7" name="AutoShape 21"/>
          <p:cNvCxnSpPr>
            <a:cxnSpLocks noChangeShapeType="1"/>
            <a:stCxn id="9229" idx="7"/>
            <a:endCxn id="9226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8" name="AutoShape 22"/>
          <p:cNvCxnSpPr>
            <a:cxnSpLocks noChangeShapeType="1"/>
            <a:stCxn id="9226" idx="0"/>
            <a:endCxn id="9227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9" name="AutoShape 23"/>
          <p:cNvCxnSpPr>
            <a:cxnSpLocks noChangeShapeType="1"/>
            <a:stCxn id="9228" idx="2"/>
            <a:endCxn id="9227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0" name="AutoShape 24"/>
          <p:cNvCxnSpPr>
            <a:cxnSpLocks noChangeShapeType="1"/>
            <a:stCxn id="9226" idx="7"/>
            <a:endCxn id="9228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9242" name="AutoShape 26"/>
          <p:cNvCxnSpPr>
            <a:cxnSpLocks noChangeShapeType="1"/>
            <a:stCxn id="9241" idx="1"/>
            <a:endCxn id="9229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1905000" y="438150"/>
            <a:ext cx="6518259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 sz="2800" dirty="0">
                <a:latin typeface="+mn-lt"/>
              </a:rPr>
              <a:t>Suppose that we know… 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Alice had three sexual contacts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Bob and Cathy had four sexual contacts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Alice and Cathy had a great night together 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Cathy had two close friends knowing each other</a:t>
            </a:r>
          </a:p>
          <a:p>
            <a:endParaRPr lang="en-US" altLang="zh-TW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54886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C900287504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" y="685800"/>
            <a:ext cx="1665288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1" name="Oval 3"/>
          <p:cNvSpPr>
            <a:spLocks noChangeArrowheads="1"/>
          </p:cNvSpPr>
          <p:nvPr/>
        </p:nvSpPr>
        <p:spPr bwMode="auto">
          <a:xfrm>
            <a:off x="2895600" y="4953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1752600" y="56388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3" name="Oval 5"/>
          <p:cNvSpPr>
            <a:spLocks noChangeArrowheads="1"/>
          </p:cNvSpPr>
          <p:nvPr/>
        </p:nvSpPr>
        <p:spPr bwMode="auto">
          <a:xfrm>
            <a:off x="3276600" y="5943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2286000" y="3962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5791200" y="4343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5410200" y="3200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6858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4419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2299" name="AutoShape 11"/>
          <p:cNvCxnSpPr>
            <a:cxnSpLocks noChangeShapeType="1"/>
            <a:stCxn id="12292" idx="7"/>
            <a:endCxn id="12291" idx="3"/>
          </p:cNvCxnSpPr>
          <p:nvPr/>
        </p:nvCxnSpPr>
        <p:spPr bwMode="auto">
          <a:xfrm flipV="1">
            <a:off x="2078038" y="52943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0" name="AutoShape 12"/>
          <p:cNvCxnSpPr>
            <a:cxnSpLocks noChangeShapeType="1"/>
            <a:stCxn id="12293" idx="0"/>
            <a:endCxn id="12291" idx="4"/>
          </p:cNvCxnSpPr>
          <p:nvPr/>
        </p:nvCxnSpPr>
        <p:spPr bwMode="auto">
          <a:xfrm flipH="1" flipV="1">
            <a:off x="3086100" y="53498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1" name="AutoShape 13"/>
          <p:cNvCxnSpPr>
            <a:cxnSpLocks noChangeShapeType="1"/>
            <a:stCxn id="12291" idx="1"/>
            <a:endCxn id="12294" idx="4"/>
          </p:cNvCxnSpPr>
          <p:nvPr/>
        </p:nvCxnSpPr>
        <p:spPr bwMode="auto">
          <a:xfrm flipH="1" flipV="1">
            <a:off x="2476500" y="43592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2" name="AutoShape 14"/>
          <p:cNvCxnSpPr>
            <a:cxnSpLocks noChangeShapeType="1"/>
            <a:stCxn id="12298" idx="2"/>
            <a:endCxn id="12291" idx="6"/>
          </p:cNvCxnSpPr>
          <p:nvPr/>
        </p:nvCxnSpPr>
        <p:spPr bwMode="auto">
          <a:xfrm flipH="1" flipV="1">
            <a:off x="3292475" y="51435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3" name="AutoShape 15"/>
          <p:cNvCxnSpPr>
            <a:cxnSpLocks noChangeShapeType="1"/>
            <a:stCxn id="12310" idx="1"/>
            <a:endCxn id="12295" idx="5"/>
          </p:cNvCxnSpPr>
          <p:nvPr/>
        </p:nvCxnSpPr>
        <p:spPr bwMode="auto">
          <a:xfrm flipH="1" flipV="1">
            <a:off x="6116638" y="46847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4" name="AutoShape 16"/>
          <p:cNvCxnSpPr>
            <a:cxnSpLocks noChangeShapeType="1"/>
            <a:stCxn id="12298" idx="7"/>
            <a:endCxn id="12295" idx="3"/>
          </p:cNvCxnSpPr>
          <p:nvPr/>
        </p:nvCxnSpPr>
        <p:spPr bwMode="auto">
          <a:xfrm flipV="1">
            <a:off x="4745038" y="46847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5" name="AutoShape 17"/>
          <p:cNvCxnSpPr>
            <a:cxnSpLocks noChangeShapeType="1"/>
            <a:stCxn id="12295" idx="0"/>
            <a:endCxn id="12296" idx="4"/>
          </p:cNvCxnSpPr>
          <p:nvPr/>
        </p:nvCxnSpPr>
        <p:spPr bwMode="auto">
          <a:xfrm flipH="1" flipV="1">
            <a:off x="5600700" y="35972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6" name="AutoShape 18"/>
          <p:cNvCxnSpPr>
            <a:cxnSpLocks noChangeShapeType="1"/>
            <a:stCxn id="12297" idx="2"/>
            <a:endCxn id="12296" idx="6"/>
          </p:cNvCxnSpPr>
          <p:nvPr/>
        </p:nvCxnSpPr>
        <p:spPr bwMode="auto">
          <a:xfrm flipH="1" flipV="1">
            <a:off x="5807075" y="33909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7" name="AutoShape 19"/>
          <p:cNvCxnSpPr>
            <a:cxnSpLocks noChangeShapeType="1"/>
            <a:stCxn id="12295" idx="7"/>
            <a:endCxn id="12297" idx="3"/>
          </p:cNvCxnSpPr>
          <p:nvPr/>
        </p:nvCxnSpPr>
        <p:spPr bwMode="auto">
          <a:xfrm flipV="1">
            <a:off x="6116638" y="37703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5943600" y="6248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2309" name="AutoShape 21"/>
          <p:cNvCxnSpPr>
            <a:cxnSpLocks noChangeShapeType="1"/>
            <a:stCxn id="12308" idx="1"/>
            <a:endCxn id="12298" idx="5"/>
          </p:cNvCxnSpPr>
          <p:nvPr/>
        </p:nvCxnSpPr>
        <p:spPr bwMode="auto">
          <a:xfrm flipH="1" flipV="1">
            <a:off x="4745038" y="54467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7010400" y="5181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1905000" y="152400"/>
            <a:ext cx="6751638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 sz="2800" dirty="0">
                <a:solidFill>
                  <a:srgbClr val="FF3300"/>
                </a:solidFill>
              </a:rPr>
              <a:t>K-anonymity</a:t>
            </a:r>
            <a:r>
              <a:rPr lang="en-US" altLang="zh-TW" sz="2000" dirty="0"/>
              <a:t>: </a:t>
            </a:r>
          </a:p>
          <a:p>
            <a:r>
              <a:rPr lang="en-US" altLang="zh-TW" sz="2000" dirty="0"/>
              <a:t>Even with the neighborhood background</a:t>
            </a:r>
          </a:p>
          <a:p>
            <a:r>
              <a:rPr lang="en-US" altLang="zh-TW" sz="2000" dirty="0"/>
              <a:t>knowledge, any vertex in G cannot be re-identified in G’</a:t>
            </a:r>
          </a:p>
          <a:p>
            <a:r>
              <a:rPr lang="en-US" altLang="zh-TW" sz="2000" dirty="0"/>
              <a:t>with confidence larger than 1/k</a:t>
            </a:r>
            <a:endParaRPr lang="en-US" altLang="zh-TW" dirty="0"/>
          </a:p>
        </p:txBody>
      </p:sp>
      <p:sp>
        <p:nvSpPr>
          <p:cNvPr id="12312" name="Text Box 24"/>
          <p:cNvSpPr txBox="1">
            <a:spLocks noChangeArrowheads="1"/>
          </p:cNvSpPr>
          <p:nvPr/>
        </p:nvSpPr>
        <p:spPr bwMode="auto">
          <a:xfrm>
            <a:off x="1981200" y="1752600"/>
            <a:ext cx="5616575" cy="1190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/>
              <a:t>1.   Alice had three sexual contacts</a:t>
            </a:r>
          </a:p>
          <a:p>
            <a:pPr>
              <a:buFontTx/>
              <a:buAutoNum type="arabicPeriod" startAt="2"/>
            </a:pPr>
            <a:r>
              <a:rPr lang="en-US" altLang="zh-TW"/>
              <a:t>Bob and Cathy had four sexual contacts</a:t>
            </a:r>
          </a:p>
          <a:p>
            <a:pPr>
              <a:buFontTx/>
              <a:buAutoNum type="arabicPeriod" startAt="2"/>
            </a:pPr>
            <a:r>
              <a:rPr lang="en-US" altLang="zh-TW"/>
              <a:t>Alice and Cathy had a great night together </a:t>
            </a:r>
          </a:p>
          <a:p>
            <a:pPr>
              <a:buFontTx/>
              <a:buAutoNum type="arabicPeriod" startAt="2"/>
            </a:pPr>
            <a:r>
              <a:rPr lang="en-US" altLang="zh-TW"/>
              <a:t>Cathy had two close friends knowing each other</a:t>
            </a:r>
          </a:p>
        </p:txBody>
      </p:sp>
      <p:cxnSp>
        <p:nvCxnSpPr>
          <p:cNvPr id="12314" name="AutoShape 26"/>
          <p:cNvCxnSpPr>
            <a:cxnSpLocks noChangeShapeType="1"/>
            <a:stCxn id="12294" idx="6"/>
            <a:endCxn id="12298" idx="1"/>
          </p:cNvCxnSpPr>
          <p:nvPr/>
        </p:nvCxnSpPr>
        <p:spPr bwMode="auto">
          <a:xfrm>
            <a:off x="2682875" y="4152900"/>
            <a:ext cx="1792288" cy="992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932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Text Box 23"/>
          <p:cNvSpPr txBox="1">
            <a:spLocks noChangeArrowheads="1"/>
          </p:cNvSpPr>
          <p:nvPr/>
        </p:nvSpPr>
        <p:spPr bwMode="auto">
          <a:xfrm>
            <a:off x="152400" y="596900"/>
            <a:ext cx="4267200" cy="13731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 sz="2800">
                <a:latin typeface="+mj-lt"/>
              </a:rPr>
              <a:t>providing </a:t>
            </a:r>
            <a:r>
              <a:rPr lang="en-US" altLang="zh-TW" sz="2800">
                <a:solidFill>
                  <a:srgbClr val="FF3300"/>
                </a:solidFill>
                <a:latin typeface="+mj-lt"/>
              </a:rPr>
              <a:t>k-anonymous</a:t>
            </a:r>
            <a:r>
              <a:rPr lang="en-US" altLang="zh-TW" sz="2800">
                <a:latin typeface="+mj-lt"/>
              </a:rPr>
              <a:t>, </a:t>
            </a:r>
          </a:p>
          <a:p>
            <a:r>
              <a:rPr lang="en-US" altLang="zh-TW" sz="2800">
                <a:latin typeface="+mj-lt"/>
              </a:rPr>
              <a:t>while minimizing </a:t>
            </a:r>
          </a:p>
          <a:p>
            <a:r>
              <a:rPr lang="en-US" altLang="zh-TW" sz="2800">
                <a:latin typeface="+mj-lt"/>
              </a:rPr>
              <a:t>         Difference |G-G’|</a:t>
            </a:r>
            <a:endParaRPr lang="en-US" altLang="zh-TW" sz="2400">
              <a:latin typeface="+mj-lt"/>
            </a:endParaRPr>
          </a:p>
        </p:txBody>
      </p:sp>
      <p:sp>
        <p:nvSpPr>
          <p:cNvPr id="13315" name="Oval 3"/>
          <p:cNvSpPr>
            <a:spLocks noChangeArrowheads="1"/>
          </p:cNvSpPr>
          <p:nvPr/>
        </p:nvSpPr>
        <p:spPr bwMode="auto">
          <a:xfrm>
            <a:off x="1425575" y="3144838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838200" y="3509963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1620838" y="36734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1112838" y="26162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9" name="Oval 7"/>
          <p:cNvSpPr>
            <a:spLocks noChangeArrowheads="1"/>
          </p:cNvSpPr>
          <p:nvPr/>
        </p:nvSpPr>
        <p:spPr bwMode="auto">
          <a:xfrm>
            <a:off x="2911475" y="2819400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2716213" y="22098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3459163" y="2332038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2208213" y="32258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23" name="AutoShape 11"/>
          <p:cNvCxnSpPr>
            <a:cxnSpLocks noChangeShapeType="1"/>
            <a:stCxn id="13316" idx="7"/>
            <a:endCxn id="13315" idx="3"/>
          </p:cNvCxnSpPr>
          <p:nvPr/>
        </p:nvCxnSpPr>
        <p:spPr bwMode="auto">
          <a:xfrm flipV="1">
            <a:off x="1004888" y="3325813"/>
            <a:ext cx="449262" cy="206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4" name="AutoShape 12"/>
          <p:cNvCxnSpPr>
            <a:cxnSpLocks noChangeShapeType="1"/>
            <a:stCxn id="13317" idx="0"/>
            <a:endCxn id="13315" idx="4"/>
          </p:cNvCxnSpPr>
          <p:nvPr/>
        </p:nvCxnSpPr>
        <p:spPr bwMode="auto">
          <a:xfrm flipH="1" flipV="1">
            <a:off x="1522413" y="3355975"/>
            <a:ext cx="1968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5" name="AutoShape 13"/>
          <p:cNvCxnSpPr>
            <a:cxnSpLocks noChangeShapeType="1"/>
            <a:stCxn id="13315" idx="1"/>
            <a:endCxn id="13318" idx="4"/>
          </p:cNvCxnSpPr>
          <p:nvPr/>
        </p:nvCxnSpPr>
        <p:spPr bwMode="auto">
          <a:xfrm flipH="1" flipV="1">
            <a:off x="1209675" y="2827338"/>
            <a:ext cx="244475" cy="338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6" name="AutoShape 14"/>
          <p:cNvCxnSpPr>
            <a:cxnSpLocks noChangeShapeType="1"/>
            <a:stCxn id="13322" idx="2"/>
            <a:endCxn id="13315" idx="6"/>
          </p:cNvCxnSpPr>
          <p:nvPr/>
        </p:nvCxnSpPr>
        <p:spPr bwMode="auto">
          <a:xfrm flipH="1" flipV="1">
            <a:off x="1628775" y="3246438"/>
            <a:ext cx="571500" cy="80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7" name="AutoShape 15"/>
          <p:cNvCxnSpPr>
            <a:cxnSpLocks noChangeShapeType="1"/>
            <a:stCxn id="13334" idx="1"/>
            <a:endCxn id="13319" idx="5"/>
          </p:cNvCxnSpPr>
          <p:nvPr/>
        </p:nvCxnSpPr>
        <p:spPr bwMode="auto">
          <a:xfrm flipH="1" flipV="1">
            <a:off x="3079750" y="3001963"/>
            <a:ext cx="487363" cy="285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8" name="AutoShape 16"/>
          <p:cNvCxnSpPr>
            <a:cxnSpLocks noChangeShapeType="1"/>
            <a:stCxn id="13322" idx="7"/>
            <a:endCxn id="13319" idx="3"/>
          </p:cNvCxnSpPr>
          <p:nvPr/>
        </p:nvCxnSpPr>
        <p:spPr bwMode="auto">
          <a:xfrm flipV="1">
            <a:off x="2374900" y="3001963"/>
            <a:ext cx="565150" cy="244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9" name="AutoShape 17"/>
          <p:cNvCxnSpPr>
            <a:cxnSpLocks noChangeShapeType="1"/>
            <a:stCxn id="13319" idx="0"/>
            <a:endCxn id="13320" idx="4"/>
          </p:cNvCxnSpPr>
          <p:nvPr/>
        </p:nvCxnSpPr>
        <p:spPr bwMode="auto">
          <a:xfrm flipH="1" flipV="1">
            <a:off x="2814638" y="2420938"/>
            <a:ext cx="195262" cy="390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0" name="AutoShape 18"/>
          <p:cNvCxnSpPr>
            <a:cxnSpLocks noChangeShapeType="1"/>
            <a:stCxn id="13321" idx="2"/>
            <a:endCxn id="13320" idx="6"/>
          </p:cNvCxnSpPr>
          <p:nvPr/>
        </p:nvCxnSpPr>
        <p:spPr bwMode="auto">
          <a:xfrm flipH="1" flipV="1">
            <a:off x="2921000" y="2311400"/>
            <a:ext cx="530225" cy="122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1" name="AutoShape 19"/>
          <p:cNvCxnSpPr>
            <a:cxnSpLocks noChangeShapeType="1"/>
            <a:stCxn id="13319" idx="7"/>
            <a:endCxn id="13321" idx="3"/>
          </p:cNvCxnSpPr>
          <p:nvPr/>
        </p:nvCxnSpPr>
        <p:spPr bwMode="auto">
          <a:xfrm flipV="1">
            <a:off x="3079750" y="2513013"/>
            <a:ext cx="407988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2990850" y="3835400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33" name="AutoShape 21"/>
          <p:cNvCxnSpPr>
            <a:cxnSpLocks noChangeShapeType="1"/>
            <a:stCxn id="13332" idx="1"/>
            <a:endCxn id="13322" idx="5"/>
          </p:cNvCxnSpPr>
          <p:nvPr/>
        </p:nvCxnSpPr>
        <p:spPr bwMode="auto">
          <a:xfrm flipH="1" flipV="1">
            <a:off x="2374900" y="3408363"/>
            <a:ext cx="644525" cy="447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3538538" y="32670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37" name="AutoShape 25"/>
          <p:cNvCxnSpPr>
            <a:cxnSpLocks noChangeShapeType="1"/>
            <a:stCxn id="13318" idx="6"/>
            <a:endCxn id="13322" idx="1"/>
          </p:cNvCxnSpPr>
          <p:nvPr/>
        </p:nvCxnSpPr>
        <p:spPr bwMode="auto">
          <a:xfrm>
            <a:off x="1316038" y="2717800"/>
            <a:ext cx="920750" cy="528638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61" name="Group 49"/>
          <p:cNvGrpSpPr>
            <a:grpSpLocks/>
          </p:cNvGrpSpPr>
          <p:nvPr/>
        </p:nvGrpSpPr>
        <p:grpSpPr bwMode="auto">
          <a:xfrm>
            <a:off x="762000" y="4572000"/>
            <a:ext cx="2895600" cy="1828800"/>
            <a:chOff x="2640" y="2832"/>
            <a:chExt cx="1824" cy="1152"/>
          </a:xfrm>
        </p:grpSpPr>
        <p:sp>
          <p:nvSpPr>
            <p:cNvPr id="13340" name="Oval 28"/>
            <p:cNvSpPr>
              <a:spLocks noChangeArrowheads="1"/>
            </p:cNvSpPr>
            <p:nvPr/>
          </p:nvSpPr>
          <p:spPr bwMode="auto">
            <a:xfrm>
              <a:off x="3010" y="3421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1" name="Oval 29"/>
            <p:cNvSpPr>
              <a:spLocks noChangeArrowheads="1"/>
            </p:cNvSpPr>
            <p:nvPr/>
          </p:nvSpPr>
          <p:spPr bwMode="auto">
            <a:xfrm>
              <a:off x="2640" y="3651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2" name="Oval 30"/>
            <p:cNvSpPr>
              <a:spLocks noChangeArrowheads="1"/>
            </p:cNvSpPr>
            <p:nvPr/>
          </p:nvSpPr>
          <p:spPr bwMode="auto">
            <a:xfrm>
              <a:off x="3133" y="3754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3" name="Oval 31"/>
            <p:cNvSpPr>
              <a:spLocks noChangeArrowheads="1"/>
            </p:cNvSpPr>
            <p:nvPr/>
          </p:nvSpPr>
          <p:spPr bwMode="auto">
            <a:xfrm>
              <a:off x="2813" y="3088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4" name="Oval 32"/>
            <p:cNvSpPr>
              <a:spLocks noChangeArrowheads="1"/>
            </p:cNvSpPr>
            <p:nvPr/>
          </p:nvSpPr>
          <p:spPr bwMode="auto">
            <a:xfrm>
              <a:off x="3946" y="3216"/>
              <a:ext cx="124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5" name="Oval 33"/>
            <p:cNvSpPr>
              <a:spLocks noChangeArrowheads="1"/>
            </p:cNvSpPr>
            <p:nvPr/>
          </p:nvSpPr>
          <p:spPr bwMode="auto">
            <a:xfrm>
              <a:off x="3823" y="2832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6" name="Oval 34"/>
            <p:cNvSpPr>
              <a:spLocks noChangeArrowheads="1"/>
            </p:cNvSpPr>
            <p:nvPr/>
          </p:nvSpPr>
          <p:spPr bwMode="auto">
            <a:xfrm>
              <a:off x="4291" y="2909"/>
              <a:ext cx="124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7" name="Oval 35"/>
            <p:cNvSpPr>
              <a:spLocks noChangeArrowheads="1"/>
            </p:cNvSpPr>
            <p:nvPr/>
          </p:nvSpPr>
          <p:spPr bwMode="auto">
            <a:xfrm>
              <a:off x="3503" y="3472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348" name="AutoShape 36"/>
            <p:cNvCxnSpPr>
              <a:cxnSpLocks noChangeShapeType="1"/>
              <a:stCxn id="13341" idx="7"/>
              <a:endCxn id="13340" idx="3"/>
            </p:cNvCxnSpPr>
            <p:nvPr/>
          </p:nvCxnSpPr>
          <p:spPr bwMode="auto">
            <a:xfrm flipV="1">
              <a:off x="2745" y="3535"/>
              <a:ext cx="283" cy="1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49" name="AutoShape 37"/>
            <p:cNvCxnSpPr>
              <a:cxnSpLocks noChangeShapeType="1"/>
              <a:stCxn id="13342" idx="0"/>
              <a:endCxn id="13340" idx="4"/>
            </p:cNvCxnSpPr>
            <p:nvPr/>
          </p:nvCxnSpPr>
          <p:spPr bwMode="auto">
            <a:xfrm flipH="1" flipV="1">
              <a:off x="3071" y="3554"/>
              <a:ext cx="124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0" name="AutoShape 38"/>
            <p:cNvCxnSpPr>
              <a:cxnSpLocks noChangeShapeType="1"/>
              <a:stCxn id="13340" idx="1"/>
              <a:endCxn id="13343" idx="4"/>
            </p:cNvCxnSpPr>
            <p:nvPr/>
          </p:nvCxnSpPr>
          <p:spPr bwMode="auto">
            <a:xfrm flipH="1" flipV="1">
              <a:off x="2874" y="3221"/>
              <a:ext cx="154" cy="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1" name="AutoShape 39"/>
            <p:cNvCxnSpPr>
              <a:cxnSpLocks noChangeShapeType="1"/>
              <a:stCxn id="13347" idx="2"/>
              <a:endCxn id="13340" idx="6"/>
            </p:cNvCxnSpPr>
            <p:nvPr/>
          </p:nvCxnSpPr>
          <p:spPr bwMode="auto">
            <a:xfrm flipH="1" flipV="1">
              <a:off x="3138" y="3485"/>
              <a:ext cx="360" cy="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2" name="AutoShape 40"/>
            <p:cNvCxnSpPr>
              <a:cxnSpLocks noChangeShapeType="1"/>
              <a:stCxn id="13359" idx="1"/>
              <a:endCxn id="13344" idx="5"/>
            </p:cNvCxnSpPr>
            <p:nvPr/>
          </p:nvCxnSpPr>
          <p:spPr bwMode="auto">
            <a:xfrm flipH="1" flipV="1">
              <a:off x="4052" y="3331"/>
              <a:ext cx="307" cy="1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3" name="AutoShape 41"/>
            <p:cNvCxnSpPr>
              <a:cxnSpLocks noChangeShapeType="1"/>
              <a:stCxn id="13347" idx="7"/>
              <a:endCxn id="13344" idx="3"/>
            </p:cNvCxnSpPr>
            <p:nvPr/>
          </p:nvCxnSpPr>
          <p:spPr bwMode="auto">
            <a:xfrm flipV="1">
              <a:off x="3608" y="3331"/>
              <a:ext cx="356" cy="15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4" name="AutoShape 42"/>
            <p:cNvCxnSpPr>
              <a:cxnSpLocks noChangeShapeType="1"/>
              <a:stCxn id="13344" idx="0"/>
              <a:endCxn id="13345" idx="4"/>
            </p:cNvCxnSpPr>
            <p:nvPr/>
          </p:nvCxnSpPr>
          <p:spPr bwMode="auto">
            <a:xfrm flipH="1" flipV="1">
              <a:off x="3885" y="2965"/>
              <a:ext cx="123" cy="2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5" name="AutoShape 43"/>
            <p:cNvCxnSpPr>
              <a:cxnSpLocks noChangeShapeType="1"/>
              <a:stCxn id="13346" idx="2"/>
              <a:endCxn id="13345" idx="6"/>
            </p:cNvCxnSpPr>
            <p:nvPr/>
          </p:nvCxnSpPr>
          <p:spPr bwMode="auto">
            <a:xfrm flipH="1" flipV="1">
              <a:off x="3952" y="2896"/>
              <a:ext cx="334" cy="7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6" name="AutoShape 44"/>
            <p:cNvCxnSpPr>
              <a:cxnSpLocks noChangeShapeType="1"/>
              <a:stCxn id="13344" idx="7"/>
              <a:endCxn id="13346" idx="3"/>
            </p:cNvCxnSpPr>
            <p:nvPr/>
          </p:nvCxnSpPr>
          <p:spPr bwMode="auto">
            <a:xfrm flipV="1">
              <a:off x="4052" y="3023"/>
              <a:ext cx="257" cy="2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357" name="Oval 45"/>
            <p:cNvSpPr>
              <a:spLocks noChangeArrowheads="1"/>
            </p:cNvSpPr>
            <p:nvPr/>
          </p:nvSpPr>
          <p:spPr bwMode="auto">
            <a:xfrm>
              <a:off x="3996" y="3856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358" name="AutoShape 46"/>
            <p:cNvCxnSpPr>
              <a:cxnSpLocks noChangeShapeType="1"/>
              <a:stCxn id="13357" idx="1"/>
              <a:endCxn id="13347" idx="5"/>
            </p:cNvCxnSpPr>
            <p:nvPr/>
          </p:nvCxnSpPr>
          <p:spPr bwMode="auto">
            <a:xfrm flipH="1" flipV="1">
              <a:off x="3608" y="3587"/>
              <a:ext cx="406" cy="2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359" name="Oval 47"/>
            <p:cNvSpPr>
              <a:spLocks noChangeArrowheads="1"/>
            </p:cNvSpPr>
            <p:nvPr/>
          </p:nvSpPr>
          <p:spPr bwMode="auto">
            <a:xfrm>
              <a:off x="4341" y="3498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363" name="Text Box 51"/>
          <p:cNvSpPr txBox="1">
            <a:spLocks noChangeArrowheads="1"/>
          </p:cNvSpPr>
          <p:nvPr/>
        </p:nvSpPr>
        <p:spPr bwMode="auto">
          <a:xfrm>
            <a:off x="598488" y="4343400"/>
            <a:ext cx="39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</a:t>
            </a:r>
          </a:p>
        </p:txBody>
      </p:sp>
      <p:sp>
        <p:nvSpPr>
          <p:cNvPr id="13364" name="Text Box 52"/>
          <p:cNvSpPr txBox="1">
            <a:spLocks noChangeArrowheads="1"/>
          </p:cNvSpPr>
          <p:nvPr/>
        </p:nvSpPr>
        <p:spPr bwMode="auto">
          <a:xfrm>
            <a:off x="4678363" y="2362200"/>
            <a:ext cx="55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G’’’</a:t>
            </a:r>
          </a:p>
        </p:txBody>
      </p:sp>
      <p:sp>
        <p:nvSpPr>
          <p:cNvPr id="13366" name="Oval 54"/>
          <p:cNvSpPr>
            <a:spLocks noChangeArrowheads="1"/>
          </p:cNvSpPr>
          <p:nvPr/>
        </p:nvSpPr>
        <p:spPr bwMode="auto">
          <a:xfrm>
            <a:off x="5464175" y="5507038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67" name="Oval 55"/>
          <p:cNvSpPr>
            <a:spLocks noChangeArrowheads="1"/>
          </p:cNvSpPr>
          <p:nvPr/>
        </p:nvSpPr>
        <p:spPr bwMode="auto">
          <a:xfrm>
            <a:off x="4876800" y="5872163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68" name="Oval 56"/>
          <p:cNvSpPr>
            <a:spLocks noChangeArrowheads="1"/>
          </p:cNvSpPr>
          <p:nvPr/>
        </p:nvSpPr>
        <p:spPr bwMode="auto">
          <a:xfrm>
            <a:off x="5659438" y="60356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69" name="Oval 57"/>
          <p:cNvSpPr>
            <a:spLocks noChangeArrowheads="1"/>
          </p:cNvSpPr>
          <p:nvPr/>
        </p:nvSpPr>
        <p:spPr bwMode="auto">
          <a:xfrm>
            <a:off x="5151438" y="49784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0" name="Oval 58"/>
          <p:cNvSpPr>
            <a:spLocks noChangeArrowheads="1"/>
          </p:cNvSpPr>
          <p:nvPr/>
        </p:nvSpPr>
        <p:spPr bwMode="auto">
          <a:xfrm>
            <a:off x="6950075" y="5181600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1" name="Oval 59"/>
          <p:cNvSpPr>
            <a:spLocks noChangeArrowheads="1"/>
          </p:cNvSpPr>
          <p:nvPr/>
        </p:nvSpPr>
        <p:spPr bwMode="auto">
          <a:xfrm>
            <a:off x="6754813" y="45720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2" name="Oval 60"/>
          <p:cNvSpPr>
            <a:spLocks noChangeArrowheads="1"/>
          </p:cNvSpPr>
          <p:nvPr/>
        </p:nvSpPr>
        <p:spPr bwMode="auto">
          <a:xfrm>
            <a:off x="7497763" y="4694238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3" name="Oval 61"/>
          <p:cNvSpPr>
            <a:spLocks noChangeArrowheads="1"/>
          </p:cNvSpPr>
          <p:nvPr/>
        </p:nvSpPr>
        <p:spPr bwMode="auto">
          <a:xfrm>
            <a:off x="6246813" y="55880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74" name="AutoShape 62"/>
          <p:cNvCxnSpPr>
            <a:cxnSpLocks noChangeShapeType="1"/>
            <a:stCxn id="13367" idx="7"/>
            <a:endCxn id="13366" idx="3"/>
          </p:cNvCxnSpPr>
          <p:nvPr/>
        </p:nvCxnSpPr>
        <p:spPr bwMode="auto">
          <a:xfrm flipV="1">
            <a:off x="5043488" y="5688013"/>
            <a:ext cx="449262" cy="206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5" name="AutoShape 63"/>
          <p:cNvCxnSpPr>
            <a:cxnSpLocks noChangeShapeType="1"/>
            <a:stCxn id="13368" idx="0"/>
            <a:endCxn id="13366" idx="4"/>
          </p:cNvCxnSpPr>
          <p:nvPr/>
        </p:nvCxnSpPr>
        <p:spPr bwMode="auto">
          <a:xfrm flipH="1" flipV="1">
            <a:off x="5561013" y="5718175"/>
            <a:ext cx="1968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6" name="AutoShape 64"/>
          <p:cNvCxnSpPr>
            <a:cxnSpLocks noChangeShapeType="1"/>
            <a:stCxn id="13366" idx="1"/>
            <a:endCxn id="13369" idx="4"/>
          </p:cNvCxnSpPr>
          <p:nvPr/>
        </p:nvCxnSpPr>
        <p:spPr bwMode="auto">
          <a:xfrm flipH="1" flipV="1">
            <a:off x="5248275" y="5189538"/>
            <a:ext cx="244475" cy="338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7" name="AutoShape 65"/>
          <p:cNvCxnSpPr>
            <a:cxnSpLocks noChangeShapeType="1"/>
            <a:stCxn id="13373" idx="2"/>
            <a:endCxn id="13366" idx="6"/>
          </p:cNvCxnSpPr>
          <p:nvPr/>
        </p:nvCxnSpPr>
        <p:spPr bwMode="auto">
          <a:xfrm flipH="1" flipV="1">
            <a:off x="5667375" y="5608638"/>
            <a:ext cx="571500" cy="80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8" name="AutoShape 66"/>
          <p:cNvCxnSpPr>
            <a:cxnSpLocks noChangeShapeType="1"/>
            <a:stCxn id="13385" idx="1"/>
            <a:endCxn id="13370" idx="5"/>
          </p:cNvCxnSpPr>
          <p:nvPr/>
        </p:nvCxnSpPr>
        <p:spPr bwMode="auto">
          <a:xfrm flipH="1" flipV="1">
            <a:off x="7118350" y="5364163"/>
            <a:ext cx="487363" cy="285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9" name="AutoShape 67"/>
          <p:cNvCxnSpPr>
            <a:cxnSpLocks noChangeShapeType="1"/>
            <a:stCxn id="13373" idx="7"/>
            <a:endCxn id="13370" idx="3"/>
          </p:cNvCxnSpPr>
          <p:nvPr/>
        </p:nvCxnSpPr>
        <p:spPr bwMode="auto">
          <a:xfrm flipV="1">
            <a:off x="6413500" y="5364163"/>
            <a:ext cx="565150" cy="244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80" name="AutoShape 68"/>
          <p:cNvCxnSpPr>
            <a:cxnSpLocks noChangeShapeType="1"/>
            <a:stCxn id="13370" idx="0"/>
            <a:endCxn id="13371" idx="4"/>
          </p:cNvCxnSpPr>
          <p:nvPr/>
        </p:nvCxnSpPr>
        <p:spPr bwMode="auto">
          <a:xfrm flipH="1" flipV="1">
            <a:off x="6853238" y="4783138"/>
            <a:ext cx="195262" cy="390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81" name="AutoShape 69"/>
          <p:cNvCxnSpPr>
            <a:cxnSpLocks noChangeShapeType="1"/>
            <a:stCxn id="13372" idx="2"/>
            <a:endCxn id="13371" idx="6"/>
          </p:cNvCxnSpPr>
          <p:nvPr/>
        </p:nvCxnSpPr>
        <p:spPr bwMode="auto">
          <a:xfrm flipH="1" flipV="1">
            <a:off x="6959600" y="4673600"/>
            <a:ext cx="530225" cy="122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82" name="AutoShape 70"/>
          <p:cNvCxnSpPr>
            <a:cxnSpLocks noChangeShapeType="1"/>
            <a:stCxn id="13370" idx="7"/>
            <a:endCxn id="13372" idx="3"/>
          </p:cNvCxnSpPr>
          <p:nvPr/>
        </p:nvCxnSpPr>
        <p:spPr bwMode="auto">
          <a:xfrm flipV="1">
            <a:off x="7118350" y="4875213"/>
            <a:ext cx="407988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83" name="Oval 71"/>
          <p:cNvSpPr>
            <a:spLocks noChangeArrowheads="1"/>
          </p:cNvSpPr>
          <p:nvPr/>
        </p:nvSpPr>
        <p:spPr bwMode="auto">
          <a:xfrm>
            <a:off x="7029450" y="6197600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84" name="AutoShape 72"/>
          <p:cNvCxnSpPr>
            <a:cxnSpLocks noChangeShapeType="1"/>
            <a:stCxn id="13383" idx="1"/>
            <a:endCxn id="13373" idx="5"/>
          </p:cNvCxnSpPr>
          <p:nvPr/>
        </p:nvCxnSpPr>
        <p:spPr bwMode="auto">
          <a:xfrm flipH="1" flipV="1">
            <a:off x="6413500" y="5770563"/>
            <a:ext cx="644525" cy="447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85" name="Oval 73"/>
          <p:cNvSpPr>
            <a:spLocks noChangeArrowheads="1"/>
          </p:cNvSpPr>
          <p:nvPr/>
        </p:nvSpPr>
        <p:spPr bwMode="auto">
          <a:xfrm>
            <a:off x="7577138" y="56292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86" name="AutoShape 74"/>
          <p:cNvCxnSpPr>
            <a:cxnSpLocks noChangeShapeType="1"/>
            <a:stCxn id="13385" idx="2"/>
            <a:endCxn id="13373" idx="6"/>
          </p:cNvCxnSpPr>
          <p:nvPr/>
        </p:nvCxnSpPr>
        <p:spPr bwMode="auto">
          <a:xfrm flipH="1" flipV="1">
            <a:off x="6457950" y="5689600"/>
            <a:ext cx="1103313" cy="41275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87" name="Text Box 75"/>
          <p:cNvSpPr txBox="1">
            <a:spLocks noChangeArrowheads="1"/>
          </p:cNvSpPr>
          <p:nvPr/>
        </p:nvSpPr>
        <p:spPr bwMode="auto">
          <a:xfrm>
            <a:off x="4572000" y="47244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G’’</a:t>
            </a:r>
          </a:p>
        </p:txBody>
      </p:sp>
      <p:cxnSp>
        <p:nvCxnSpPr>
          <p:cNvPr id="13388" name="AutoShape 76"/>
          <p:cNvCxnSpPr>
            <a:cxnSpLocks noChangeShapeType="1"/>
            <a:stCxn id="13368" idx="2"/>
            <a:endCxn id="13367" idx="6"/>
          </p:cNvCxnSpPr>
          <p:nvPr/>
        </p:nvCxnSpPr>
        <p:spPr bwMode="auto">
          <a:xfrm flipH="1" flipV="1">
            <a:off x="5087938" y="5973763"/>
            <a:ext cx="555625" cy="163512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91" name="Text Box 79"/>
          <p:cNvSpPr txBox="1">
            <a:spLocks noChangeArrowheads="1"/>
          </p:cNvSpPr>
          <p:nvPr/>
        </p:nvSpPr>
        <p:spPr bwMode="auto">
          <a:xfrm>
            <a:off x="152400" y="152400"/>
            <a:ext cx="1510991" cy="523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latin typeface="+mj-lt"/>
              </a:rPr>
              <a:t>Problem:</a:t>
            </a:r>
          </a:p>
        </p:txBody>
      </p:sp>
      <p:grpSp>
        <p:nvGrpSpPr>
          <p:cNvPr id="13392" name="Group 80"/>
          <p:cNvGrpSpPr>
            <a:grpSpLocks/>
          </p:cNvGrpSpPr>
          <p:nvPr/>
        </p:nvGrpSpPr>
        <p:grpSpPr bwMode="auto">
          <a:xfrm>
            <a:off x="4953000" y="2438400"/>
            <a:ext cx="2895600" cy="1828800"/>
            <a:chOff x="1104" y="2016"/>
            <a:chExt cx="3552" cy="2160"/>
          </a:xfrm>
        </p:grpSpPr>
        <p:sp>
          <p:nvSpPr>
            <p:cNvPr id="13393" name="Oval 81"/>
            <p:cNvSpPr>
              <a:spLocks noChangeArrowheads="1"/>
            </p:cNvSpPr>
            <p:nvPr/>
          </p:nvSpPr>
          <p:spPr bwMode="auto">
            <a:xfrm>
              <a:off x="1824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4" name="Oval 82"/>
            <p:cNvSpPr>
              <a:spLocks noChangeArrowheads="1"/>
            </p:cNvSpPr>
            <p:nvPr/>
          </p:nvSpPr>
          <p:spPr bwMode="auto">
            <a:xfrm>
              <a:off x="1104" y="3552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5" name="Oval 83"/>
            <p:cNvSpPr>
              <a:spLocks noChangeArrowheads="1"/>
            </p:cNvSpPr>
            <p:nvPr/>
          </p:nvSpPr>
          <p:spPr bwMode="auto">
            <a:xfrm>
              <a:off x="2064" y="3744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6" name="Oval 84"/>
            <p:cNvSpPr>
              <a:spLocks noChangeArrowheads="1"/>
            </p:cNvSpPr>
            <p:nvPr/>
          </p:nvSpPr>
          <p:spPr bwMode="auto">
            <a:xfrm>
              <a:off x="1440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7" name="Oval 85"/>
            <p:cNvSpPr>
              <a:spLocks noChangeArrowheads="1"/>
            </p:cNvSpPr>
            <p:nvPr/>
          </p:nvSpPr>
          <p:spPr bwMode="auto">
            <a:xfrm>
              <a:off x="3648" y="273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8" name="Oval 86"/>
            <p:cNvSpPr>
              <a:spLocks noChangeArrowheads="1"/>
            </p:cNvSpPr>
            <p:nvPr/>
          </p:nvSpPr>
          <p:spPr bwMode="auto">
            <a:xfrm>
              <a:off x="3408" y="201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9" name="Oval 87"/>
            <p:cNvSpPr>
              <a:spLocks noChangeArrowheads="1"/>
            </p:cNvSpPr>
            <p:nvPr/>
          </p:nvSpPr>
          <p:spPr bwMode="auto">
            <a:xfrm>
              <a:off x="4320" y="2160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400" name="Oval 88"/>
            <p:cNvSpPr>
              <a:spLocks noChangeArrowheads="1"/>
            </p:cNvSpPr>
            <p:nvPr/>
          </p:nvSpPr>
          <p:spPr bwMode="auto">
            <a:xfrm>
              <a:off x="2784" y="321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401" name="AutoShape 89"/>
            <p:cNvCxnSpPr>
              <a:cxnSpLocks noChangeShapeType="1"/>
              <a:stCxn id="13394" idx="7"/>
              <a:endCxn id="13393" idx="3"/>
            </p:cNvCxnSpPr>
            <p:nvPr/>
          </p:nvCxnSpPr>
          <p:spPr bwMode="auto">
            <a:xfrm flipV="1">
              <a:off x="1309" y="3335"/>
              <a:ext cx="550" cy="2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2" name="AutoShape 90"/>
            <p:cNvCxnSpPr>
              <a:cxnSpLocks noChangeShapeType="1"/>
              <a:stCxn id="13395" idx="0"/>
              <a:endCxn id="13393" idx="4"/>
            </p:cNvCxnSpPr>
            <p:nvPr/>
          </p:nvCxnSpPr>
          <p:spPr bwMode="auto">
            <a:xfrm flipH="1" flipV="1">
              <a:off x="1944" y="3370"/>
              <a:ext cx="240" cy="3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3" name="AutoShape 91"/>
            <p:cNvCxnSpPr>
              <a:cxnSpLocks noChangeShapeType="1"/>
              <a:stCxn id="13393" idx="1"/>
              <a:endCxn id="13396" idx="4"/>
            </p:cNvCxnSpPr>
            <p:nvPr/>
          </p:nvCxnSpPr>
          <p:spPr bwMode="auto">
            <a:xfrm flipH="1" flipV="1">
              <a:off x="1560" y="2746"/>
              <a:ext cx="299" cy="3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4" name="AutoShape 92"/>
            <p:cNvCxnSpPr>
              <a:cxnSpLocks noChangeShapeType="1"/>
              <a:stCxn id="13400" idx="2"/>
              <a:endCxn id="13393" idx="6"/>
            </p:cNvCxnSpPr>
            <p:nvPr/>
          </p:nvCxnSpPr>
          <p:spPr bwMode="auto">
            <a:xfrm flipH="1" flipV="1">
              <a:off x="2074" y="3240"/>
              <a:ext cx="700" cy="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5" name="AutoShape 93"/>
            <p:cNvCxnSpPr>
              <a:cxnSpLocks noChangeShapeType="1"/>
              <a:stCxn id="13412" idx="1"/>
              <a:endCxn id="13397" idx="5"/>
            </p:cNvCxnSpPr>
            <p:nvPr/>
          </p:nvCxnSpPr>
          <p:spPr bwMode="auto">
            <a:xfrm flipH="1" flipV="1">
              <a:off x="3853" y="2951"/>
              <a:ext cx="59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6" name="AutoShape 94"/>
            <p:cNvCxnSpPr>
              <a:cxnSpLocks noChangeShapeType="1"/>
              <a:stCxn id="13400" idx="7"/>
              <a:endCxn id="13397" idx="3"/>
            </p:cNvCxnSpPr>
            <p:nvPr/>
          </p:nvCxnSpPr>
          <p:spPr bwMode="auto">
            <a:xfrm flipV="1">
              <a:off x="2989" y="2951"/>
              <a:ext cx="694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7" name="AutoShape 95"/>
            <p:cNvCxnSpPr>
              <a:cxnSpLocks noChangeShapeType="1"/>
              <a:stCxn id="13397" idx="0"/>
              <a:endCxn id="13398" idx="4"/>
            </p:cNvCxnSpPr>
            <p:nvPr/>
          </p:nvCxnSpPr>
          <p:spPr bwMode="auto">
            <a:xfrm flipH="1" flipV="1">
              <a:off x="3528" y="2266"/>
              <a:ext cx="240" cy="4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8" name="AutoShape 96"/>
            <p:cNvCxnSpPr>
              <a:cxnSpLocks noChangeShapeType="1"/>
              <a:stCxn id="13399" idx="2"/>
              <a:endCxn id="13398" idx="6"/>
            </p:cNvCxnSpPr>
            <p:nvPr/>
          </p:nvCxnSpPr>
          <p:spPr bwMode="auto">
            <a:xfrm flipH="1" flipV="1">
              <a:off x="3658" y="2136"/>
              <a:ext cx="652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9" name="AutoShape 97"/>
            <p:cNvCxnSpPr>
              <a:cxnSpLocks noChangeShapeType="1"/>
              <a:stCxn id="13397" idx="7"/>
              <a:endCxn id="13399" idx="3"/>
            </p:cNvCxnSpPr>
            <p:nvPr/>
          </p:nvCxnSpPr>
          <p:spPr bwMode="auto">
            <a:xfrm flipV="1">
              <a:off x="3853" y="2375"/>
              <a:ext cx="502" cy="38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410" name="Oval 98"/>
            <p:cNvSpPr>
              <a:spLocks noChangeArrowheads="1"/>
            </p:cNvSpPr>
            <p:nvPr/>
          </p:nvSpPr>
          <p:spPr bwMode="auto">
            <a:xfrm>
              <a:off x="3744" y="393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411" name="AutoShape 99"/>
            <p:cNvCxnSpPr>
              <a:cxnSpLocks noChangeShapeType="1"/>
              <a:stCxn id="13410" idx="1"/>
              <a:endCxn id="13400" idx="5"/>
            </p:cNvCxnSpPr>
            <p:nvPr/>
          </p:nvCxnSpPr>
          <p:spPr bwMode="auto">
            <a:xfrm flipH="1" flipV="1">
              <a:off x="2989" y="3431"/>
              <a:ext cx="790" cy="5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412" name="Oval 100"/>
            <p:cNvSpPr>
              <a:spLocks noChangeArrowheads="1"/>
            </p:cNvSpPr>
            <p:nvPr/>
          </p:nvSpPr>
          <p:spPr bwMode="auto">
            <a:xfrm>
              <a:off x="4416" y="3264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413" name="AutoShape 101"/>
            <p:cNvCxnSpPr>
              <a:cxnSpLocks noChangeShapeType="1"/>
              <a:stCxn id="13396" idx="6"/>
              <a:endCxn id="13400" idx="1"/>
            </p:cNvCxnSpPr>
            <p:nvPr/>
          </p:nvCxnSpPr>
          <p:spPr bwMode="auto">
            <a:xfrm>
              <a:off x="1690" y="2616"/>
              <a:ext cx="1129" cy="625"/>
            </a:xfrm>
            <a:prstGeom prst="straightConnector1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414" name="Text Box 102"/>
          <p:cNvSpPr txBox="1">
            <a:spLocks noChangeArrowheads="1"/>
          </p:cNvSpPr>
          <p:nvPr/>
        </p:nvSpPr>
        <p:spPr bwMode="auto">
          <a:xfrm>
            <a:off x="457200" y="2209800"/>
            <a:ext cx="44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G’</a:t>
            </a:r>
          </a:p>
        </p:txBody>
      </p:sp>
      <p:cxnSp>
        <p:nvCxnSpPr>
          <p:cNvPr id="13415" name="AutoShape 103"/>
          <p:cNvCxnSpPr>
            <a:cxnSpLocks noChangeShapeType="1"/>
            <a:stCxn id="13318" idx="3"/>
            <a:endCxn id="13316" idx="0"/>
          </p:cNvCxnSpPr>
          <p:nvPr/>
        </p:nvCxnSpPr>
        <p:spPr bwMode="auto">
          <a:xfrm flipH="1">
            <a:off x="936625" y="2805113"/>
            <a:ext cx="204788" cy="688975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6" name="AutoShape 104"/>
          <p:cNvCxnSpPr>
            <a:cxnSpLocks noChangeShapeType="1"/>
            <a:stCxn id="13317" idx="2"/>
            <a:endCxn id="13316" idx="6"/>
          </p:cNvCxnSpPr>
          <p:nvPr/>
        </p:nvCxnSpPr>
        <p:spPr bwMode="auto">
          <a:xfrm flipH="1" flipV="1">
            <a:off x="1049338" y="3611563"/>
            <a:ext cx="555625" cy="163512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7" name="AutoShape 105"/>
          <p:cNvCxnSpPr>
            <a:cxnSpLocks noChangeShapeType="1"/>
            <a:stCxn id="13322" idx="3"/>
            <a:endCxn id="13317" idx="7"/>
          </p:cNvCxnSpPr>
          <p:nvPr/>
        </p:nvCxnSpPr>
        <p:spPr bwMode="auto">
          <a:xfrm flipH="1">
            <a:off x="1787525" y="3414713"/>
            <a:ext cx="449263" cy="27305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8" name="AutoShape 106"/>
          <p:cNvCxnSpPr>
            <a:cxnSpLocks noChangeShapeType="1"/>
            <a:stCxn id="13322" idx="6"/>
            <a:endCxn id="13334" idx="2"/>
          </p:cNvCxnSpPr>
          <p:nvPr/>
        </p:nvCxnSpPr>
        <p:spPr bwMode="auto">
          <a:xfrm>
            <a:off x="2419350" y="3327400"/>
            <a:ext cx="1103313" cy="41275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9" name="AutoShape 107"/>
          <p:cNvCxnSpPr>
            <a:cxnSpLocks noChangeShapeType="1"/>
            <a:stCxn id="13332" idx="0"/>
            <a:endCxn id="13319" idx="4"/>
          </p:cNvCxnSpPr>
          <p:nvPr/>
        </p:nvCxnSpPr>
        <p:spPr bwMode="auto">
          <a:xfrm flipH="1" flipV="1">
            <a:off x="3009900" y="3038475"/>
            <a:ext cx="79375" cy="78105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20" name="AutoShape 108"/>
          <p:cNvCxnSpPr>
            <a:cxnSpLocks noChangeShapeType="1"/>
            <a:stCxn id="13332" idx="7"/>
            <a:endCxn id="13334" idx="3"/>
          </p:cNvCxnSpPr>
          <p:nvPr/>
        </p:nvCxnSpPr>
        <p:spPr bwMode="auto">
          <a:xfrm flipV="1">
            <a:off x="3157538" y="3455988"/>
            <a:ext cx="409575" cy="39370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21" name="AutoShape 109"/>
          <p:cNvCxnSpPr>
            <a:cxnSpLocks noChangeShapeType="1"/>
            <a:stCxn id="13334" idx="0"/>
            <a:endCxn id="13321" idx="5"/>
          </p:cNvCxnSpPr>
          <p:nvPr/>
        </p:nvCxnSpPr>
        <p:spPr bwMode="auto">
          <a:xfrm flipH="1" flipV="1">
            <a:off x="3627438" y="2520950"/>
            <a:ext cx="9525" cy="73025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0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1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1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1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nimBg="1"/>
      <p:bldP spid="13316" grpId="0" animBg="1"/>
      <p:bldP spid="13317" grpId="0" animBg="1"/>
      <p:bldP spid="13318" grpId="0" animBg="1"/>
      <p:bldP spid="13319" grpId="0" animBg="1"/>
      <p:bldP spid="13320" grpId="0" animBg="1"/>
      <p:bldP spid="13321" grpId="0" animBg="1"/>
      <p:bldP spid="13322" grpId="0" animBg="1"/>
      <p:bldP spid="13332" grpId="0" animBg="1"/>
      <p:bldP spid="13334" grpId="0" animBg="1"/>
      <p:bldP spid="13364" grpId="0"/>
      <p:bldP spid="13366" grpId="0" animBg="1"/>
      <p:bldP spid="13367" grpId="0" animBg="1"/>
      <p:bldP spid="13368" grpId="0" animBg="1"/>
      <p:bldP spid="13369" grpId="0" animBg="1"/>
      <p:bldP spid="13370" grpId="0" animBg="1"/>
      <p:bldP spid="13371" grpId="0" animBg="1"/>
      <p:bldP spid="13372" grpId="0" animBg="1"/>
      <p:bldP spid="13373" grpId="0" animBg="1"/>
      <p:bldP spid="13383" grpId="0" animBg="1"/>
      <p:bldP spid="13385" grpId="0" animBg="1"/>
      <p:bldP spid="13387" grpId="0"/>
      <p:bldP spid="134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TW"/>
              <a:t>Challenges</a:t>
            </a:r>
          </a:p>
        </p:txBody>
      </p:sp>
      <p:pic>
        <p:nvPicPr>
          <p:cNvPr id="16388" name="Picture 4" descr="grid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2895600"/>
            <a:ext cx="6705600" cy="3597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1143000"/>
            <a:ext cx="7696200" cy="2133600"/>
          </a:xfrm>
        </p:spPr>
        <p:txBody>
          <a:bodyPr/>
          <a:lstStyle/>
          <a:p>
            <a:r>
              <a:rPr lang="en-US" altLang="zh-TW" dirty="0"/>
              <a:t>For neighborhood attacks, it is very challenge to find the weak points </a:t>
            </a:r>
          </a:p>
          <a:p>
            <a:r>
              <a:rPr lang="en-US" altLang="zh-TW" dirty="0"/>
              <a:t>The graph isomorphism problem</a:t>
            </a:r>
          </a:p>
        </p:txBody>
      </p:sp>
    </p:spTree>
    <p:extLst>
      <p:ext uri="{BB962C8B-B14F-4D97-AF65-F5344CB8AC3E}">
        <p14:creationId xmlns:p14="http://schemas.microsoft.com/office/powerpoint/2010/main" val="3150213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Active Attacks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348" name="AutoShape 12"/>
          <p:cNvCxnSpPr>
            <a:cxnSpLocks noChangeShapeType="1"/>
            <a:stCxn id="14341" idx="7"/>
            <a:endCxn id="14340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49" name="AutoShape 13"/>
          <p:cNvCxnSpPr>
            <a:cxnSpLocks noChangeShapeType="1"/>
            <a:stCxn id="14342" idx="0"/>
            <a:endCxn id="14340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0" name="AutoShape 14"/>
          <p:cNvCxnSpPr>
            <a:cxnSpLocks noChangeShapeType="1"/>
            <a:stCxn id="14340" idx="1"/>
            <a:endCxn id="14343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1" name="AutoShape 15"/>
          <p:cNvCxnSpPr>
            <a:cxnSpLocks noChangeShapeType="1"/>
            <a:stCxn id="14347" idx="2"/>
            <a:endCxn id="14340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2" name="AutoShape 16"/>
          <p:cNvCxnSpPr>
            <a:cxnSpLocks noChangeShapeType="1"/>
            <a:stCxn id="14359" idx="1"/>
            <a:endCxn id="14344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3" name="AutoShape 17"/>
          <p:cNvCxnSpPr>
            <a:cxnSpLocks noChangeShapeType="1"/>
            <a:stCxn id="14347" idx="7"/>
            <a:endCxn id="14344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4" name="AutoShape 18"/>
          <p:cNvCxnSpPr>
            <a:cxnSpLocks noChangeShapeType="1"/>
            <a:stCxn id="14344" idx="0"/>
            <a:endCxn id="14345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5" name="AutoShape 19"/>
          <p:cNvCxnSpPr>
            <a:cxnSpLocks noChangeShapeType="1"/>
            <a:stCxn id="14346" idx="2"/>
            <a:endCxn id="14345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6" name="AutoShape 20"/>
          <p:cNvCxnSpPr>
            <a:cxnSpLocks noChangeShapeType="1"/>
            <a:stCxn id="14344" idx="7"/>
            <a:endCxn id="14346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358" name="AutoShape 22"/>
          <p:cNvCxnSpPr>
            <a:cxnSpLocks noChangeShapeType="1"/>
            <a:stCxn id="14357" idx="1"/>
            <a:endCxn id="14347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3581400" y="16764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2895600" y="23622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3657600" y="29718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364" name="AutoShape 28"/>
          <p:cNvCxnSpPr>
            <a:cxnSpLocks noChangeShapeType="1"/>
            <a:stCxn id="14363" idx="3"/>
            <a:endCxn id="14340" idx="7"/>
          </p:cNvCxnSpPr>
          <p:nvPr/>
        </p:nvCxnSpPr>
        <p:spPr bwMode="auto">
          <a:xfrm flipH="1">
            <a:off x="3221038" y="3313113"/>
            <a:ext cx="492125" cy="1146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5" name="AutoShape 29"/>
          <p:cNvCxnSpPr>
            <a:cxnSpLocks noChangeShapeType="1"/>
            <a:stCxn id="14361" idx="5"/>
            <a:endCxn id="14344" idx="1"/>
          </p:cNvCxnSpPr>
          <p:nvPr/>
        </p:nvCxnSpPr>
        <p:spPr bwMode="auto">
          <a:xfrm>
            <a:off x="4821238" y="2474913"/>
            <a:ext cx="1025525" cy="137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6" name="AutoShape 30"/>
          <p:cNvCxnSpPr>
            <a:cxnSpLocks noChangeShapeType="1"/>
            <a:stCxn id="14360" idx="5"/>
            <a:endCxn id="14347" idx="0"/>
          </p:cNvCxnSpPr>
          <p:nvPr/>
        </p:nvCxnSpPr>
        <p:spPr bwMode="auto">
          <a:xfrm>
            <a:off x="3906838" y="2017713"/>
            <a:ext cx="703262" cy="2538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7" name="AutoShape 31"/>
          <p:cNvCxnSpPr>
            <a:cxnSpLocks noChangeShapeType="1"/>
            <a:stCxn id="14362" idx="3"/>
            <a:endCxn id="14343" idx="7"/>
          </p:cNvCxnSpPr>
          <p:nvPr/>
        </p:nvCxnSpPr>
        <p:spPr bwMode="auto">
          <a:xfrm flipH="1">
            <a:off x="2611438" y="2703513"/>
            <a:ext cx="339725" cy="76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8" name="AutoShape 32"/>
          <p:cNvCxnSpPr>
            <a:cxnSpLocks noChangeShapeType="1"/>
            <a:stCxn id="14362" idx="7"/>
            <a:endCxn id="14360" idx="3"/>
          </p:cNvCxnSpPr>
          <p:nvPr/>
        </p:nvCxnSpPr>
        <p:spPr bwMode="auto">
          <a:xfrm flipV="1">
            <a:off x="3221038" y="2017713"/>
            <a:ext cx="4159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9" name="AutoShape 33"/>
          <p:cNvCxnSpPr>
            <a:cxnSpLocks noChangeShapeType="1"/>
            <a:stCxn id="14360" idx="5"/>
            <a:endCxn id="14361" idx="1"/>
          </p:cNvCxnSpPr>
          <p:nvPr/>
        </p:nvCxnSpPr>
        <p:spPr bwMode="auto">
          <a:xfrm>
            <a:off x="3906838" y="2017713"/>
            <a:ext cx="644525" cy="155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70" name="AutoShape 34"/>
          <p:cNvCxnSpPr>
            <a:cxnSpLocks noChangeShapeType="1"/>
            <a:stCxn id="14362" idx="5"/>
            <a:endCxn id="14363" idx="1"/>
          </p:cNvCxnSpPr>
          <p:nvPr/>
        </p:nvCxnSpPr>
        <p:spPr bwMode="auto">
          <a:xfrm>
            <a:off x="3221038" y="2703513"/>
            <a:ext cx="4921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71" name="AutoShape 35"/>
          <p:cNvCxnSpPr>
            <a:cxnSpLocks noChangeShapeType="1"/>
            <a:stCxn id="14363" idx="7"/>
            <a:endCxn id="14361" idx="3"/>
          </p:cNvCxnSpPr>
          <p:nvPr/>
        </p:nvCxnSpPr>
        <p:spPr bwMode="auto">
          <a:xfrm flipV="1">
            <a:off x="3983038" y="2474913"/>
            <a:ext cx="568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72" name="Text Box 36"/>
          <p:cNvSpPr txBox="1">
            <a:spLocks noChangeArrowheads="1"/>
          </p:cNvSpPr>
          <p:nvPr/>
        </p:nvSpPr>
        <p:spPr bwMode="auto">
          <a:xfrm>
            <a:off x="1143000" y="6156325"/>
            <a:ext cx="4038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000"/>
              <a:t>Use random graph model to produce an unique structure [1]</a:t>
            </a:r>
          </a:p>
        </p:txBody>
      </p:sp>
    </p:spTree>
    <p:extLst>
      <p:ext uri="{BB962C8B-B14F-4D97-AF65-F5344CB8AC3E}">
        <p14:creationId xmlns:p14="http://schemas.microsoft.com/office/powerpoint/2010/main" val="26432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5" grpId="0" animBg="1"/>
      <p:bldP spid="14346" grpId="0" animBg="1"/>
      <p:bldP spid="14357" grpId="0" animBg="1"/>
      <p:bldP spid="14359" grpId="0" animBg="1"/>
      <p:bldP spid="14360" grpId="0" animBg="1"/>
      <p:bldP spid="14361" grpId="0" animBg="1"/>
      <p:bldP spid="14362" grpId="0" animBg="1"/>
      <p:bldP spid="1436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Active Attacks</a:t>
            </a:r>
          </a:p>
        </p:txBody>
      </p:sp>
      <p:sp>
        <p:nvSpPr>
          <p:cNvPr id="15363" name="Oval 3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5371" name="AutoShape 11"/>
          <p:cNvCxnSpPr>
            <a:cxnSpLocks noChangeShapeType="1"/>
            <a:stCxn id="15364" idx="7"/>
            <a:endCxn id="15363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2" name="AutoShape 12"/>
          <p:cNvCxnSpPr>
            <a:cxnSpLocks noChangeShapeType="1"/>
            <a:stCxn id="15365" idx="0"/>
            <a:endCxn id="15363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3" name="AutoShape 13"/>
          <p:cNvCxnSpPr>
            <a:cxnSpLocks noChangeShapeType="1"/>
            <a:stCxn id="15363" idx="1"/>
            <a:endCxn id="15366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4" name="AutoShape 14"/>
          <p:cNvCxnSpPr>
            <a:cxnSpLocks noChangeShapeType="1"/>
            <a:stCxn id="15370" idx="2"/>
            <a:endCxn id="15363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5" name="AutoShape 15"/>
          <p:cNvCxnSpPr>
            <a:cxnSpLocks noChangeShapeType="1"/>
            <a:stCxn id="15382" idx="1"/>
            <a:endCxn id="15367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6" name="AutoShape 16"/>
          <p:cNvCxnSpPr>
            <a:cxnSpLocks noChangeShapeType="1"/>
            <a:stCxn id="15370" idx="7"/>
            <a:endCxn id="15367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7" name="AutoShape 17"/>
          <p:cNvCxnSpPr>
            <a:cxnSpLocks noChangeShapeType="1"/>
            <a:stCxn id="15367" idx="0"/>
            <a:endCxn id="15368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8" name="AutoShape 18"/>
          <p:cNvCxnSpPr>
            <a:cxnSpLocks noChangeShapeType="1"/>
            <a:stCxn id="15369" idx="2"/>
            <a:endCxn id="15368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9" name="AutoShape 19"/>
          <p:cNvCxnSpPr>
            <a:cxnSpLocks noChangeShapeType="1"/>
            <a:stCxn id="15367" idx="7"/>
            <a:endCxn id="15369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5381" name="AutoShape 21"/>
          <p:cNvCxnSpPr>
            <a:cxnSpLocks noChangeShapeType="1"/>
            <a:stCxn id="15380" idx="1"/>
            <a:endCxn id="15370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3581400" y="1676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2895600" y="2362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3657600" y="29718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5387" name="AutoShape 27"/>
          <p:cNvCxnSpPr>
            <a:cxnSpLocks noChangeShapeType="1"/>
            <a:stCxn id="15386" idx="3"/>
            <a:endCxn id="15363" idx="7"/>
          </p:cNvCxnSpPr>
          <p:nvPr/>
        </p:nvCxnSpPr>
        <p:spPr bwMode="auto">
          <a:xfrm flipH="1">
            <a:off x="3221038" y="3313113"/>
            <a:ext cx="492125" cy="1146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88" name="AutoShape 28"/>
          <p:cNvCxnSpPr>
            <a:cxnSpLocks noChangeShapeType="1"/>
            <a:stCxn id="15384" idx="5"/>
            <a:endCxn id="15367" idx="1"/>
          </p:cNvCxnSpPr>
          <p:nvPr/>
        </p:nvCxnSpPr>
        <p:spPr bwMode="auto">
          <a:xfrm>
            <a:off x="4821238" y="2474913"/>
            <a:ext cx="1025525" cy="137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89" name="AutoShape 29"/>
          <p:cNvCxnSpPr>
            <a:cxnSpLocks noChangeShapeType="1"/>
            <a:stCxn id="15383" idx="5"/>
            <a:endCxn id="15370" idx="0"/>
          </p:cNvCxnSpPr>
          <p:nvPr/>
        </p:nvCxnSpPr>
        <p:spPr bwMode="auto">
          <a:xfrm>
            <a:off x="3906838" y="2017713"/>
            <a:ext cx="703262" cy="2538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0" name="AutoShape 30"/>
          <p:cNvCxnSpPr>
            <a:cxnSpLocks noChangeShapeType="1"/>
            <a:stCxn id="15385" idx="3"/>
            <a:endCxn id="15366" idx="7"/>
          </p:cNvCxnSpPr>
          <p:nvPr/>
        </p:nvCxnSpPr>
        <p:spPr bwMode="auto">
          <a:xfrm flipH="1">
            <a:off x="2611438" y="2703513"/>
            <a:ext cx="339725" cy="76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1" name="AutoShape 31"/>
          <p:cNvCxnSpPr>
            <a:cxnSpLocks noChangeShapeType="1"/>
            <a:stCxn id="15385" idx="7"/>
            <a:endCxn id="15383" idx="3"/>
          </p:cNvCxnSpPr>
          <p:nvPr/>
        </p:nvCxnSpPr>
        <p:spPr bwMode="auto">
          <a:xfrm flipV="1">
            <a:off x="3221038" y="2017713"/>
            <a:ext cx="4159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2" name="AutoShape 32"/>
          <p:cNvCxnSpPr>
            <a:cxnSpLocks noChangeShapeType="1"/>
            <a:stCxn id="15383" idx="5"/>
            <a:endCxn id="15384" idx="1"/>
          </p:cNvCxnSpPr>
          <p:nvPr/>
        </p:nvCxnSpPr>
        <p:spPr bwMode="auto">
          <a:xfrm>
            <a:off x="3906838" y="2017713"/>
            <a:ext cx="644525" cy="155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3" name="AutoShape 33"/>
          <p:cNvCxnSpPr>
            <a:cxnSpLocks noChangeShapeType="1"/>
            <a:stCxn id="15385" idx="5"/>
            <a:endCxn id="15386" idx="1"/>
          </p:cNvCxnSpPr>
          <p:nvPr/>
        </p:nvCxnSpPr>
        <p:spPr bwMode="auto">
          <a:xfrm>
            <a:off x="3221038" y="2703513"/>
            <a:ext cx="4921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4" name="AutoShape 34"/>
          <p:cNvCxnSpPr>
            <a:cxnSpLocks noChangeShapeType="1"/>
            <a:stCxn id="15386" idx="7"/>
            <a:endCxn id="15384" idx="3"/>
          </p:cNvCxnSpPr>
          <p:nvPr/>
        </p:nvCxnSpPr>
        <p:spPr bwMode="auto">
          <a:xfrm flipV="1">
            <a:off x="3983038" y="2474913"/>
            <a:ext cx="568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2880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869321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Community Analysis</a:t>
            </a:r>
          </a:p>
          <a:p>
            <a:r>
              <a:rPr lang="en-US" altLang="zh-TW" dirty="0"/>
              <a:t>Trust and Distrust Propagation</a:t>
            </a:r>
          </a:p>
          <a:p>
            <a:r>
              <a:rPr lang="en-US" altLang="zh-TW" dirty="0"/>
              <a:t>Privacy Preserving</a:t>
            </a:r>
          </a:p>
          <a:p>
            <a:r>
              <a:rPr lang="en-US" altLang="zh-TW" dirty="0"/>
              <a:t>Information Diffusion</a:t>
            </a:r>
          </a:p>
          <a:p>
            <a:r>
              <a:rPr lang="en-US" altLang="zh-TW" dirty="0"/>
              <a:t>Link Analysis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1336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400" dirty="0">
                <a:solidFill>
                  <a:schemeClr val="tx1"/>
                </a:solidFill>
              </a:rPr>
              <a:t>Link-Analysis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單箭頭接點 4"/>
          <p:cNvCxnSpPr/>
          <p:nvPr/>
        </p:nvCxnSpPr>
        <p:spPr>
          <a:xfrm>
            <a:off x="390865" y="5013176"/>
            <a:ext cx="83529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79699" y="486916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682338" y="51478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1995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67729" y="51479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2016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73912" y="2420888"/>
            <a:ext cx="83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Yahoo!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74841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1990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9617" y="3037602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Web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576608" y="2852936"/>
            <a:ext cx="9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Infoseek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615001" y="3284984"/>
            <a:ext cx="1011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/>
              <a:t>AltaVista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338522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1998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010343" y="263691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Badoo</a:t>
            </a:r>
            <a:endParaRPr lang="en-US" altLang="zh-TW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355774" y="264529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Google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710201" y="2636912"/>
            <a:ext cx="109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Microsoft</a:t>
            </a:r>
          </a:p>
          <a:p>
            <a:r>
              <a:rPr lang="en-US" altLang="zh-TW" dirty="0"/>
              <a:t>Bing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210730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794906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2008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271185" y="3078252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Openfind</a:t>
            </a:r>
            <a:endParaRPr lang="zh-TW" altLang="en-US" dirty="0"/>
          </a:p>
        </p:txBody>
      </p:sp>
      <p:sp>
        <p:nvSpPr>
          <p:cNvPr id="27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/>
            <a:r>
              <a:rPr lang="en-US" sz="4400" dirty="0"/>
              <a:t>Brief History of the Web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8604448" y="2924944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?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1295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go back to 1995 …</a:t>
            </a:r>
            <a:endParaRPr lang="zh-TW" altLang="en-US" dirty="0"/>
          </a:p>
        </p:txBody>
      </p:sp>
      <p:pic>
        <p:nvPicPr>
          <p:cNvPr id="18434" name="Picture 2" descr="Jerry Yang, Global Internet Summit, June 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02" y="1726704"/>
            <a:ext cx="2049008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data:image/jpeg;base64,/9j/4AAQSkZJRgABAQAAAQABAAD/2wCEAAkGBhQQERQUEhQUFRUVFxgWGBgWFxcWGBYWGBgVGBUVGBgZHCYfGBkjGRcYIS8gJSgrLCwsHB8xNTAqNSYtLCkBCQoKDgwOGQ8PGi8kHyUsNCwpLC8sKTQwLC0pKSwtLC8sLiwsLCwvKSwsLC8sKTAsLCwsKSwsLCwsLCwpLCosLP/AABEIAMUBAAMBIgACEQEDEQH/xAAbAAEAAgMBAQAAAAAAAAAAAAAABAUCAwYBB//EAEAQAAIBAwMBBQQJAwIFBAMAAAECEQADIQQSMUEFBhMiUTJSYXEVI0KBkZKT0dIUFqFTsTNicsHwJFSi4UNEg//EABkBAQADAQEAAAAAAAAAAAAAAAABAgMEBf/EADYRAAICAQIDBQUHAwUAAAAAAAABAhEDEjEEIUFRYYGR0RMUcaHhBSJSkqLB8DJysRUjM9Lx/9oADAMBAAIRAxEAPwD6JSlKAUpSgMWYASTAHU1rs6xHClWUhxuXOWXGQOYyPlVHrdSv9TZa7HhByrFk8QQ/k8MoPeJnd0KjFYdn669dUW30vhMSofUCbJtWwv1bnaoIthN2WYZaOAahOzLFkWRWjo3eBJrWmqBMdfuqsu9pKtq09xgu8QCze0RPHqSJMfP0qu13b+nggy/WArgc4YuQAues/LNZylJOkj1cOHDLFqlLn8TqqwvXQilmMBQST6ACScfCq3sXWM1lrrkhMsm4ksEVcksctJDEH0jnmq36euiLrTas7tji4AzByrOmxBD7Su0T6knitTg5XzJn95aT/W/+Fz+NWHZ3alvUKWtNuAMHBEHnggGqnt3sFdbZDKoW6BK8ZMZQnqPQ9Pxqg03eMPpjpr1t3vAhFGVmPZLkZBXg+uPiazk5QlUj3ocBg4nB7Th9WpOppuL0rt2ja8VR9ApXBv3ZGl07XrzTcBG1ZaNxIhcEEn/arrsPtF9cl63fVV2kIQhdW6mZJPUf46zUqXRnJl4CEYPLinqgnTdV2bK+e/cdFtrSNZbmN6TxG5Zn0ia+edjnbfueS/d8J/L4bezDN7U8zA/CpX9Imo1uzwPBD2mBV1AyS0uAODBwfhVVks6cn2THFKcXO6jd8uy9tTfXejrdV3isWwCbikdWUhlUDlmYGAMVEtd5xcuWRZQPbu3Cm4vtYAI7+ILe0kp5OSVJkQK4y52L9YEubQ2nhWAH/GEAWroPB4JMg7WkehO43rls6g22YG0gHl+yz7PFJPMopCf9Rf3RW7pRswhwCm4xT5y5L4v9kfRL2sRPbdF/6mVeeOTWXjDaWBBABMgg8fEVzHdXu9YuWFuuouM87icwZyD8ai3ba6btAW9PIV7Z8VBlQSrRjoY2n4ffWOp0mSuBxSyZMUJO4Jt2uT079bXd+xe9h95rerJCK6lRJDAR9xBq23CuS7jWha01y62JJn4BRn41otd9ipLXEhJyJG5OpDZGAIkwYLAda2wqLinNlONwcPj4mcINqKdLrtv8ztq8Jqu7M7YW8rFQfKJP+8GYIPwIxmag97O3lfS3rlpynhC0hXcwDG6zosKPLOSTIM7RxAIhpJ8jzZJJ0nZ0FegVQ91O0nu6NbjgkgNHqwUmP9o+6qTtTvre8PdbRVElcsBt8rEMWbkEjgCYzXPxCzUli5PtfQnE4XcjudteV8rsdpvfTxXvB2VwQQXwrAFfbiYIYSAJIPpj6fpru9FbjcoP4iaYY5Iqskr8KE3F/wBKo20pStygpSlAKUpQClKUBU9odlbp8u9SZjmDgjHzrDT9jFsXN5TcWCszQCSCwVZwC2SPiflUy92RadizKSTk/WXB/gMAKx+g7Put+pd/nVaORcJGMtSbrsJGt0K3lK3ASDnkgz6gjINa9D2RasqVtoADzMsT8y0k1r+g7Put+pd/nT6Ds+636l3+dWOu6Jz2wwIIkEQQcgg8g1TXO7/1jP5m3gK26HlQRCgtJX2RweBUv6Ds+636l3+dPoOz7rfqXf51eE9PSyU6Nt0tatkqhuN7qkAmfQn0rjtPoNSutbUnTXILM22VnPGeK6z6Ds+636l3+dPoOz7rfqXf51TJ9+Wpndw3HSwRnFRT1Knd7Ppya9Sn7T7G1Osa25KJbU7hacNIPXfEhj8fQ1rvd3ryX7jWbapadQhVLhQmIIcHb5WkDHzzmavPoOz7rfqXf50+g7Put+pd/nVNCLR+0c0UoqqSpKuVXfnfO3z7yD2d3RWxc8RLt2ZkgnDc+0OvJrz+0F8UXRdv7gZBLTAmdueR8Kn/AEHZ91v1Lv8AOn0HZ91v1Lv86nSuwyfHcQ25Obtqn8DV2/pFNvftl0I8PMedmVVB6EEkAz09ajdi9ghTvbzfFhl2klrjD/mYlo+NTW7BsHlCf/6Xehkfb9RXv0HZ91v1Lv8AOrGcOInCDgn9O3zIl3ujYLFlD25yRbYqPwGBW/S93bVpGFsFWZWXfy4kESD6itn0HZ91v1Lv86fQdn3W/Uu/zquldglxWeSqU213t9CJc7v3DpPA8Zg0z4hXcT5t0MCcjoc8VW6nuq4WIFyFgxEsQByjDbkgcGr36Ds+636l3+dPoOz7rfqXf51YxnNzk5S3fMy7G7O8C0FjJJZoEeZjJ/yai6vuvauSCH2MVZrYcrbcrkFlHMVI+g7Put+pd/nT6Ds+636l3+dXjLSZyjqJdiwEAVQABAAAgADgAVRHuWhLbmJRmDbdqxjjkHj1+Aqy+grPut+pd/nT6Ds+636l3+dRKTk7YjFRVIaPsCxajbbGOpEn/PFTqg/Qdn3W/Uu/zqcBFZxio7F27PaUpViBSlKAUpSgFKUoDRf1qIyqxgvgYMcqMkCBllGSMkVkNSkxvWYmNwmPWJ4qN2j2St+NxI2hgI28PAb2lMSBGOhI61E/te37zcRxa/5uPq8e03HrXTGOFxVyafwK8ywvdoW0AJbBDEQC07Y3eyDnPH7Gth1KD7a/mH71Xt3eUqF3vtG4xFsDzEFuE6kCsE7s2xEMwiAIFoeydw4t8z156cGp0YK/qfkOZYJrkLMu7K8yCoGWHJAByrcek8U/r7e8puG4czIjAPPHBHXqKgXu7aOSWZyWMkxayfNn/h/87fjWK917YiHuCPinpt42emKnRw/4n5DmW4cEwCJ9JE8kf7gj7jXEdv8Aamrv3mTSsURJUbWRWuOrbXOTKiQ0TAO09TXU9mdjJpydhbIgg7Yx18qjPx/YVy3bvYurs33uaVd6uCVKhC9tmfe4giWBO4+nm+FcHFKuUG2vmev9k+z9q9em65atv/fr1o3d1u1tVbdLesyt6RbZmUuGChoIBmCD1yDHE10Gr7ZFtyrFAAUGWO6HKgsABEAMx5+weAQa57ux2Lqnure1mBazbUhN24qEB8okAKBg9QMVfdo6W8zk2zAIXO5em6YDAge0OknaBMVrwMU+WTbpbrs+pT7V9n7b/brbnp2vnt4VfeYN3mTaCIJnI3DjxNhj1Meb0iPXG7Vdv27e3KsGBPlZSQcECJ4M9ahvotTuBAUDyhh4hyFYkx6Egxj/ALCsl0mpxIUkAgncMkj2oiJnpwAMQSa9F4sG/L8382PKtm9O8VskDHtIs70xuUNPOQJgx1B9K91Hb6JcKyhUKpkOCSWJG0D4AevJX1mtC6TUbxPs+Wcrn2mYCG+CJuImJJBJLU1el1LOSkIuMBlPQDqpAzJ+OB61Hs8OquW34hbJN3t1BbLgrhgu3eskbwhbE9JPyFYHvFb9Pe+0n2V3QRumTgD7/SsNPp76tJAZZYwXEwfZHHQAffPqIXdNeJJVFBLMc3ScG2yoI4EMQcY8o6mahY8O3L8y8hbFnvPbYSYXIEMwHJIP4EfhB4rdoO3VvMqqrDcCZMQICk56+0ox1n0zHGl1EglRjZjfyV9uYAkH0q1sJ9pkVW4xBMem6BielVyrDFPSv1XRKs3VGvdooj7GJ3QDG1jyHI4HpbfHwqTUDX9kLeZWYmV4gIYyD9pSeg68SOCZ5cag5ff2JfcSP6xIJmYZUMAnzNtC8Dg7lzxnms/HWY3LPpInmP8AfHzqtsd3lQEI7qDtJ2i2MoQVMi30IFYN3YtkEFrkHdP/AA87va+x1rbRh/F8iOZaWtQrkhSDtgGPiAw+YIIMjH4GttRNHoBbLHczFondt6AD7KjoB/5NS6wmop/dLClKVQClKUApSlAKUpQClKUArwmOa9rOxt3ruAKyJkSI+VAafGX3h+Ip4y+8PxFX3iab0t/kH7U8TTelv8g/agKHxl94fiKeMvvD8RV94mm9Lf5B+1PE03pb/IP2oCh8ZfeH4injL7w/EVfeJpvS3+QftTxNN6W/yD9qAofGX3h+Ip4y+8PxFX3iab0t/kH7U8TTelv8g/agKHxl94fiK9VweCD8qvfE03pb/IP2qB2g1vcvhhQOu0R164oCrftG0pIN20COQbiAj5gnFY/Sln/Ws/qJ/KsV7Wa3Z0ws37CFLCh1uXLY+s2jfuQsrbwQeTBJzHJzu94rzbh/UaZR02XbPO8kEFnPlCQCCASfgTAG2zqFcSjKw9VYMPlINbKwv61b1224a2zeABdNtg6h9wIXcCZjzwJwCfXNb2jYvG6rWwYAXO+IgvuUKWhgwIkkGIxJA26Y4KbpuiGy1pVIo1Y6T6mbIJy3ToIIA+XxxP7L8XZ9fG+TxtiMR7P3/H/c3nh0K9SfwYTJlKUrAkUpSgFKUoBSlKAUpSgFKUoBWO8ZyMc/D5+le1Raru9ZsjWXkDq+oAa6VaSQsyFB4kFh9+IxVoR1SUe0F2l0MFIIIYSpBBDCJlfXGcdKzrhX7H0z5a5dUxAHhgbFDXPIDHWOuYVQa6Yd47R43kQWLBGgQcjiZ6geldmbhHGvZ2+37rVepRS7S0pUHUdrKqb1DPDBdqwGkz0aIGP+9ax2/a/5+JJ2NA9RxyM/h8p5lgyNWkWtFlSqo947UgeeTEDYwmTHX41uHbdo2zck7QQMqQZJAGOeTH3N6GpeDKt4vyFon0qrPeG3OBcOFI8hE7jAABzMZz0rI9v2onzxBM7GgbTEcTJ6CKn3fL+Fi0WVKjabXpcBKn2SVO4FSCOcNBj41IrFxcXTJPa1XdSiiWZQJCySANxIAEnrJA++ttc9quw7Oms3QiOy3r5vXFH1hZmyRtP2WICwM5HzF8UVOai+pDOgR9wkGQeCOK8NwAwTn0nP4VxK9kacKDuvll8Q5UlnDAQGZvaG4KVkzJniax7ZsacBLd3xtqIlsOqI2AoJJgz7DyVjMEgEr5fRXAQlJRUn+X68yms7lmjk/Ka9rley9NbXUWwHvuVCrN0QAxG8g7/MLjeGC0CJIHSFtLneJFUkq8ifKAGJCsFJBBjk8GK5cnCyUlGFvwrcspdpbUqA3bCbVZQSGJzgQFEkwTJkZAAlhwKwbvBZHV+SJ8N48pAMGIPI4rJYMj2iybRZUqufttFglX2lFedpJAYwAVEmf9vvFZWe2rTmAWHGWUqMhjyf+hv/AA1DwZEr0uhaJ9K8DT91e1kSKUpQClKUApSlAKUpQCot7W2oubntkWxNwEq2wRPnGYECc1Jqk7R7DsWreruKgVtQh8ZtxG/BGSZCyGPA61fGtU0n2kMl7tLtLxY2iZO1MRzIiQfhzW7+lse5Z/Lb9Y9PXFcT9H6a4Zc3AWlSVC7TICkgllABVhBhcRjEDfp+ydOSc3JchnLKhClt10gkP0JckAdCI4B9ifCQir1y8vqZ6n2HYbLO3bFrbg7YSJPBjiT0PWo5uaUbcWfM5tjyLlxIZMLyM/5rl+0OzNOGdHa4TaVLXl2nyItt15cHBCT8RyfNWbLYVVt77gS0zMsBMnZDcXNxEFlj1kc1WPCRpNSlz7u7x7idR1nh2T0smfghnj8cR/isi1mIJtQYMeSOkGOOCP8AFcdZ7H0t9tm5xOxc7RJVHVcC4ThVjj7Y9cabvZemRjvM824BDMvhMEG5CV2mGLTJjByKLg8benXK/wC36/Ean2HZmxp5jbYnAjbbmW9kRHJ6etZnRWZjw7UngbEn8I+Fcp23bsXrwL7vNJJGzAUqsABpKl7SnOBE1YdgpaDu6vEMzFfKBEFAcHyAKR5cRIGYNZT4fTi16ndbV17Lv9iU+dF+NHbAKi2kHkbFgxxIiDW0CvEcEAgggiQRkEHgisq8xtvcuKh6nWWChLtbZFYIZhwHmApGYaSBHOfjUyud7Z7FsWdPcVLYAvXhccAnz3CwaTukmSo8oGeAM1rgip5IxfV9CHsWgtaYgELp4YSDFuCIBkGM4IP3il06eRu8Dc0ASLZJ4AA6nG37orkrej00DzXGwHJYIZA23BvY3PMZRR1mSM9IXavZ+n0zlWVyoCoWQgnaFVoK9MEkZ821sgwD60OCjKWnXK/h9TNyPoFjT2gZRbUjqipIB4yo4I/Gvf6G3M+Hbn12LP4xXM93fCtagrb3SyrbbeVENtZgIBbdG2CQYlj6VYjvXbEblIJJAAZTxGGLFdrZgjoQcmuLLw2RTahb5J+fj8Sykq5lu2lQiCiETMFVIn1gjmsPo61/pWv00/aoen7wW7qsU+yCRuIQNAY85IEKTJFaB3qthZKtMBiFKsIPUEkSJ+A+UVksOe2knyJtFl9HWv8AStfpp+1ZLobYMi3bBGQQigg+oIGKgXu8dtbRuHID7IXJxJn57FLR8InINe2O8dpzGRLFQSUgxHmw3GZHUgE09lnpunQtFkllVJKqoJyYAEn1Mcms61pfViQGBK8gEEj5jpxWyuZ31LClKVAFKUoBSlKAUpSgFRG7WsjxPrUmzHiAMGa3PAZRJBPQRJqXVV2j2fZt29RcFpAbizcKqoa5HEnaZOeSDkzV8cdUkn1ZDJ39cnVgvqHOwjJGQ0ESQfnFY3u0rSAs122oWSSXXEQT16SPxHrXIXGsOSzK5ZtslrtoloKgbibe4kCDkcKvp5c7Wg01y052tCQQC9uSgAtwW2HYdpIVCfMfjmvT9xhHnJvyXqU1M68axJ2703TEb1mRiImZmtV7ta0iM5uJtUSdrBsSF4WTyQK5K3sVw4SGB3g/1GnMMrXG/wBMidzXiIBB3LxvEZL2LpjZLlG8pRCviW2ABaB59m2QZaJ9DI3CnuOOLWpuuW1eo1M6292lbTcHdV2GDuO3orYn2sMOJ5rM61AY8RJ4jesyDBET64+dcjq2s323XN7EMpBN60CGaJaPDgR4NrIk8Y5lpdHpr4KlbgAXdtLWiDAuyNqpgAPcyR9r4qKh8DCMLk337fLmNTOpPa1mC3i29oYITvWN0AhZmJgg1s/r7ezf4ibPe3DbztGZj2sfPFcdb11k2jb2OAXUx4iQZVbbSRb27dvMjIXMEkVhZGmAEJcBlnEXLWGKwTuKDJ2gYnk+sNf/AE9db+XqNZ3QNe1V6Dt1Lm8EbQgktO5dskTIAjoYPQ/AxZI4YAgyCJBHUHg15c8coOpIunZlUG521ZVGfxAyo/hNsm4VuEhdhCSQ25gI+IqdVN2r2dp7dlgUVEe8r3NgA3OWBNxgFO44BgjMVOGKlOMXtfTfwD2JidtWWZVFxSWTxBn7GIJP2ZkYMGtw19v/AFLfX7a9OevSP8VxunXTpELcEHbi9aPVoI3IPSS3SeTUnRdm6a8VXzgoDtG+20R4Zldtufsg7sHyTXoz4LHHnbrw9SikzrkcHggjIwZyDBHzBEVlNcz2Z28lu2FVREFhNxVy3mZfYWIYkRt+UjiSO9iEgbOWC+2oiftE8ACROfWJgTyy4LKpNKPLw9S2pF7SqjRd4luyNu0hSY3BuBJ9kHGDn5YkxUYd7lA8yZhT5XVhDKp5geYSQR0I/Ci4TM20o818BqR0E0qhu961AQqgO6SR4ihlhoz0yMxPp0zWK971P2Ok+2J6YyAODnM4wDVvcs/4fmvUakdBSq7Sdto6F2IQCJlg0SARJGJ5EfCrAGueUJQdSRaz2lKVQClKUApSlAKUpQHlVrd4rH/qAtwM2mBN5VyyQCesAmFPB6RzVnVd2joLYtX2W0m64p3woBuYOGKwWnjJ61fGk5pPayGY2e8dliQX27QhO4rA8TfsG4MRJCE88FT1o/ebTgqPGQloiD0P2ieAvxJzBiaoVS2QxOnckyWlri74PkJw3miTBJg9aXNNZMRpj6HczztUALHlgiIAEx8RFer7phvaX6fUpqZ1Ol7St3TFu4rkAE7WBgHg4qRNc92eEtI9y1ZZXCgQdzCCUlemeePdk+hlp20TcVQjEHbkIw5BnnCwY5nnnrXDk4fm9F0u2v2LJ9pbTSapn7dZSwNpmhmACgjCtAyZDSMyI9I5jOz26WYA2nEkCcnmZ+yOP8/hNXw2RK6/wTqRbTSa12r4YsBPlMGQRn4TyK2Vg1W5ImlKVAFVdzvLYFu5cV962rngvs5W5uVdp3FRgsMzGatKqO2NFbWywW0sPcDOFTlpk3CqFS7SB1nr0rXDFSyRUtr5kPY2N3ksAKTdUFioClgrAtt9pWIKwGBIORnqIr293k06oz+MjBVLEKwLYBaAJ5gGBXPX9LYlI0txtu4Ab2CAEjJEH3ZHp8cVus9m6Z2CnTNmOrHkMDOBkAAHpk9AN3pPhcEVqal+n1KamdYGr2ap7fbDKxTwmO12QEbgNoZVVjhiZBJke7xnHlrvASQDZuZjgE5PIAj/AL+gxmOB8Nk3S+aL6kXM0mqbWdsXEuOoSQCgB2scNG8yDmM+nTJyK81Hb7K77bRdABtPnUkkKYyp9T0Ebes4lcLkdUt+f+PUjUi6mk1W6LtjxCQbbrAmckYBM8DGI9ZIx6TrN4OoYTB9QQfTg1jPHKDqSJuzZNKUqhIpSlAKUpQClKUApSlAeVUjvTYLapVZmbSCbyhTIgMfKTAY+U9at6hdpaYG1dhASymRs3byBgMBlvSr40nNJ7WQyNc71adTDuVPJBVpUbd4JgdVj4ywHOK8u969Ou8Fm+rMHyOJbzSASIMbTnj41XJ2X5bxFkbgv1Z8FlkkZLKSC04G0T7Bk5FazYLg79GCZJylw4bcxE7ckEkSeSSYya9RcPwz2vv5rufUpbLh+8+nU5uge1yrj2d27lcRtM/Ksk7xWWfYGJbYbnsvhAoaSSByDiq1ez1a0zDSBbgAIUo2eJUTDHlsgY5zwdWlVlG46Q74IJFu4JBJXbxwLbHrn4Tinu+Bp1drlvHf0Jtllb716Ysym5sZZkOCsbSwI4iRtJ+WeM1YaTWrdBKTAJGREwSsj1EgwevPFUGv0hVka3ppBQ7pR2ZcwRKnhlBXaY9oE8Fa26fXXrYhdKyg+guMAcEzj1LnHX5kis+Gxyiniu+9oJvqdDSqfSdrXmID6d14k7X+M8qAOmSQOatLd3cSIYQYypAPxUn2h8RXFPFKDplk7NlKUrIkVTp3qsMl10Lstm61m5CnyuvtEzHlAyW4AycA1cVW9s6UG3AthgXBYC3vPBlwoIlpgT6E81piUXNKWxD2Nf8AdWnkg3IjPssZEhSRAMgMQJGJOCak6Ptm1ebbbcMdu7Ab2ZK7gSII3Aj7j6VSPoJtO/8AT/WbxzbYbl3Ag7ZLSImc5jJiaz0t17TDZpSIDrhLijaGlORjEmPVvhnvlw2Fxei773GiupnS0mqsa6/4TsbUXAPKAHgzAzI3GJJwDgVobti/kjTv1gFbkjGAYWDnnj7+a5Fw03tXmi1l3SapPpjUE40zcDkOMyQRJAHEHPrHxrbqdfeV022mZSo3AI2GLEN5vsjbkA54kZMPdpp0680NRbUqjPa+oETpmMhTgP5ZALAnaZIMivfpfUf+3OR6XBBmMkpx1x+9W91yd3mvUjUi7pWpb0mNrDE5GB8Cwld3wmttc1FhSlKgClKUApSlAKUpQHlVJ7z2p1KgOW0seINhAkzG1jgjHPAGeM1b1G7TDGzcCjc207RzJ6CKvjSc0ntZDIbd5bKtsdofPlAduHNsQQsGWED1JArFe9emI3eJiJko4wEW4eV9xlP3iq59K4aFseUAgHw3zAfaYDeU79pjiPjWdzs8tauRpwtzyhfqyeeTDE7gD8jA4BivT934fld8+9dfApbJv92aaCfEwsSdj4ligny+8CP/AKqx0OrW9bS4s7XUMJEGCJEjoa5G3pNSUYNpre4sIi3cMKV855gkNgAjI5NXN6/ftWrYs2cwxYET0wIBwSWJ5Hsx1qmfhcSqON82+slVV8ESpPqXdKpG7Q1QZh4QjzAEI54nafazOJ9PjUjTay8yPvtEMFYjaCMgmAN/tEiOnz5rklw8oq7XmWss6VUWtfqDc/4MIT1VtwECAWJ2jJifh1mK0NrNUHYbCV3+XySdm85PQ+SOPxmpXDSbq15kai/pVJY12qMbrYxt3HYwJ8o3RLADzAgT7wJwpm2tXiSwKsI6kYP/AEnrWeTE4dU/gSnZtqlfvVa8K7cQMwtXWssCNnnQSxBblQATIk/CrqoHbiM1khUFxpWFIJAz7RA9BP8AimFReSKltYexF/u3TQTv9kw3lbynziOPMdyEY5/CcP7rtfVkghLhIDTI9t7a4Ak7ik5A/EECuGnvMZbTLycFLjAcEGd0k+1+M1sOlcf/AKqnmIR+D09qPXE59RifUfD8Ou38y/m5S2T173afYHZ9oJYey5ypUESFz7a/jHQ1Z6XVrdBKGQGZDgjzISrDIzBBE8VSabQEkhtOgENEKwzmDJbI8o6SdwwNprLRX79tYFmOSfI+WPrHAiOJj4+0efLgxNP2e/e1X88SU31L+lUX0hq8xZ6iJRhjaJ+0I8wYZmJHtDjfqNXfBtxbJ8rb4XG6VAMZZQRuIEz7Mxmud8NJNK15k6i2pVC/aerzFgcY8tznODn/AD8vUxusdoaifNaMSOEYYxOS0Cf8T8JqXw0krteY1FxXtard4ksNrDb1Iw3xU9a21zNUWFKUqAKUpQClKUApSlAeVTXu8kDVxZvA6VS0uuxL3lYxafO72Y46irqo3aVtmtXAntFSF9nnp7YK/iIq+Ota1bWQyp1Pe1LaMSjlhugBWKk7rqoC0YnwiTAMAzkAxs7F7zLqbhTYyHbuWcyAdrAxgEeUgZkNPSoqaO/BmxZmZkW7A53Y9vgHbA5gZJ5MiwmoV5GntKMTAtKYjzAFX9fnzwa9OePh9ElGr6PUUtl7Sqm+2pF1tigoQIkoRMCSMqwAM8zPSOuS3NS1ttyBXgEbWUZlfKJLDjdk/DmTHB7HknqXOuvb6dS9lnSqVL2sAjYpMcnw8nYM4ugRvnpx6cVJ02o1BYb7ahSc5XAx1DknrwM445EywaVeqL8RZY0qkD6tRhdx807zaiZO2CrqYiOROT8KmaO/fJ+stgCMmV93MQzct/jrIzE8OlXqT+DFlhStdhyygspU9QSDH3jBrZWLVOiRVFf7zRau3BZuL4V42Yujw90c3UiS6ekAk5gHir2ofallnQBRPmWRCHyg+aBc8pMT+9aYdPtFq2vmQ9ivud7bS8pdwSG+rIyN48oMF/Mh4GBk7eKyt96bZR2a3eXw/aUp5o37FIE+bcZgDqrDkZjXNJfjGnsDHRLIMjbHLsI5+70wa2XdBc2WyLFkPuJdQtqD5QoJDfIYDcASeg9B4+G5f9l/Oe3l40tmdvvXbe6qW1dpN0MYiPDV2G3o+4rAg9QeonDUd6xbtozWyzONyi35xwpZGYgbbg3RBGTt4nGLaW9/7ezwMG3ZjdOf/wAuRE5+AwKwOn1Gf/S6fk/ZtHHT7fNWWLh7W1f3Lv8A5t08RbJH93WgQpS9u8uAgPtIHBEN5lg8j0q8qiOiuG2pNi1vFyWAWyJt+YkZkdVHM4nFbLVzVyJRQIz7EAhW9keJgFtogk9cjpzZcWOX/G0q3uW/wJTfUuKVX6O/f83iW1wJWGUEnHl9oj1ySOmMmJ6MSASIMZGDB9JGK5Jw0urXgy5lSlKoBSlKAUpSgFKUoBSlKAUpSgFKUoBSlKAxLZiGPyVj6+g+FJPuv+Rv2r2qztbtQ2WXKEFSdpwxggYYsAsyeQfZPPFXx43klpjuQ3RZSfdf8jftST7r/kb9qph3iUox+rEMBO/dAkgvsIVmEZAWSQRxmNQ7zEkALbOM+eIJFsqd22FEsQRmIYz5SDuuDzPoRqRfSfdf8jftST7r/kb9qpdZ3hFssA1p44KnjcGKk+Y7tu3IHO4ezwctB3jW6yLtALY9rIMHEbfh68EdZUR7pl06q5DUi4k+6/5G/akn3X/I37VA1/aRtKpYBJYr5hvnGI2kRPqTAjMTiD/dSzG1OnNyBkqOQhx5pn0Bxiohw2XItUVZLaReyfdf8jftST7r/kb9q5+33q8qkohJ5h9vQH2SuDmMmJBzUrs7t8XrvhhV+1kPMxGQCowZx1jkDIFpcHmim3HkvgRqRbg/Bh81Yf7iva8iva5SwpSlAKUpQClKUApSlAKUpQClKUApSlAKUpQClKUApSlAK8r2lAeRSKUoBFIr2lAeUivaUB5FIr2lAKUpQClKUApSlAKUpQClKUApSl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6" descr="data:image/jpeg;base64,/9j/4AAQSkZJRgABAQAAAQABAAD/2wCEAAkGBhQQERQUEhQUFRUVFxgWGBgWFxcWGBYWGBgVGBUVGBgZHCYfGBkjGRcYIS8gJSgrLCwsHB8xNTAqNSYtLCkBCQoKDgwOGQ8PGi8kHyUsNCwpLC8sKTQwLC0pKSwtLC8sLiwsLCwvKSwsLC8sKTAsLCwsKSwsLCwsLCwpLCosLP/AABEIAMUBAAMBIgACEQEDEQH/xAAbAAEAAgMBAQAAAAAAAAAAAAAABAUCAwYBB//EAEAQAAIBAwMBBQQJAwIFBAMAAAECEQADIQQSMUEFBhMiUTJSYXEVI0KBkZKT0dIUFqFTsTNicsHwJFSi4UNEg//EABkBAQADAQEAAAAAAAAAAAAAAAABAgMEBf/EADYRAAICAQIDBQUHAwUAAAAAAAABAhEDEjEEIUFRYYGR0RMUcaHhBSJSkqLB8DJysRUjM9Lx/9oADAMBAAIRAxEAPwD6JSlKAUpSgMWYASTAHU1rs6xHClWUhxuXOWXGQOYyPlVHrdSv9TZa7HhByrFk8QQ/k8MoPeJnd0KjFYdn669dUW30vhMSofUCbJtWwv1bnaoIthN2WYZaOAahOzLFkWRWjo3eBJrWmqBMdfuqsu9pKtq09xgu8QCze0RPHqSJMfP0qu13b+nggy/WArgc4YuQAues/LNZylJOkj1cOHDLFqlLn8TqqwvXQilmMBQST6ACScfCq3sXWM1lrrkhMsm4ksEVcksctJDEH0jnmq36euiLrTas7tji4AzByrOmxBD7Su0T6knitTg5XzJn95aT/W/+Fz+NWHZ3alvUKWtNuAMHBEHnggGqnt3sFdbZDKoW6BK8ZMZQnqPQ9Pxqg03eMPpjpr1t3vAhFGVmPZLkZBXg+uPiazk5QlUj3ocBg4nB7Th9WpOppuL0rt2ja8VR9ApXBv3ZGl07XrzTcBG1ZaNxIhcEEn/arrsPtF9cl63fVV2kIQhdW6mZJPUf46zUqXRnJl4CEYPLinqgnTdV2bK+e/cdFtrSNZbmN6TxG5Zn0ia+edjnbfueS/d8J/L4bezDN7U8zA/CpX9Imo1uzwPBD2mBV1AyS0uAODBwfhVVks6cn2THFKcXO6jd8uy9tTfXejrdV3isWwCbikdWUhlUDlmYGAMVEtd5xcuWRZQPbu3Cm4vtYAI7+ILe0kp5OSVJkQK4y52L9YEubQ2nhWAH/GEAWroPB4JMg7WkehO43rls6g22YG0gHl+yz7PFJPMopCf9Rf3RW7pRswhwCm4xT5y5L4v9kfRL2sRPbdF/6mVeeOTWXjDaWBBABMgg8fEVzHdXu9YuWFuuouM87icwZyD8ai3ba6btAW9PIV7Z8VBlQSrRjoY2n4ffWOp0mSuBxSyZMUJO4Jt2uT079bXd+xe9h95rerJCK6lRJDAR9xBq23CuS7jWha01y62JJn4BRn41otd9ipLXEhJyJG5OpDZGAIkwYLAda2wqLinNlONwcPj4mcINqKdLrtv8ztq8Jqu7M7YW8rFQfKJP+8GYIPwIxmag97O3lfS3rlpynhC0hXcwDG6zosKPLOSTIM7RxAIhpJ8jzZJJ0nZ0FegVQ91O0nu6NbjgkgNHqwUmP9o+6qTtTvre8PdbRVElcsBt8rEMWbkEjgCYzXPxCzUli5PtfQnE4XcjudteV8rsdpvfTxXvB2VwQQXwrAFfbiYIYSAJIPpj6fpru9FbjcoP4iaYY5Iqskr8KE3F/wBKo20pStygpSlAKUpQClKUBU9odlbp8u9SZjmDgjHzrDT9jFsXN5TcWCszQCSCwVZwC2SPiflUy92RadizKSTk/WXB/gMAKx+g7Put+pd/nVaORcJGMtSbrsJGt0K3lK3ASDnkgz6gjINa9D2RasqVtoADzMsT8y0k1r+g7Put+pd/nT6Ds+636l3+dWOu6Jz2wwIIkEQQcgg8g1TXO7/1jP5m3gK26HlQRCgtJX2RweBUv6Ds+636l3+dPoOz7rfqXf51eE9PSyU6Nt0tatkqhuN7qkAmfQn0rjtPoNSutbUnTXILM22VnPGeK6z6Ds+636l3+dPoOz7rfqXf51TJ9+Wpndw3HSwRnFRT1Knd7Ppya9Sn7T7G1Osa25KJbU7hacNIPXfEhj8fQ1rvd3ryX7jWbapadQhVLhQmIIcHb5WkDHzzmavPoOz7rfqXf50+g7Put+pd/nVNCLR+0c0UoqqSpKuVXfnfO3z7yD2d3RWxc8RLt2ZkgnDc+0OvJrz+0F8UXRdv7gZBLTAmdueR8Kn/AEHZ91v1Lv8AOn0HZ91v1Lv86nSuwyfHcQ25Obtqn8DV2/pFNvftl0I8PMedmVVB6EEkAz09ajdi9ghTvbzfFhl2klrjD/mYlo+NTW7BsHlCf/6Xehkfb9RXv0HZ91v1Lv8AOrGcOInCDgn9O3zIl3ujYLFlD25yRbYqPwGBW/S93bVpGFsFWZWXfy4kESD6itn0HZ91v1Lv86fQdn3W/Uu/zquldglxWeSqU213t9CJc7v3DpPA8Zg0z4hXcT5t0MCcjoc8VW6nuq4WIFyFgxEsQByjDbkgcGr36Ds+636l3+dPoOz7rfqXf51YxnNzk5S3fMy7G7O8C0FjJJZoEeZjJ/yai6vuvauSCH2MVZrYcrbcrkFlHMVI+g7Put+pd/nT6Ds+636l3+dXjLSZyjqJdiwEAVQABAAAgADgAVRHuWhLbmJRmDbdqxjjkHj1+Aqy+grPut+pd/nT6Ds+636l3+dRKTk7YjFRVIaPsCxajbbGOpEn/PFTqg/Qdn3W/Uu/zqcBFZxio7F27PaUpViBSlKAUpSgFKUoDRf1qIyqxgvgYMcqMkCBllGSMkVkNSkxvWYmNwmPWJ4qN2j2St+NxI2hgI28PAb2lMSBGOhI61E/te37zcRxa/5uPq8e03HrXTGOFxVyafwK8ywvdoW0AJbBDEQC07Y3eyDnPH7Gth1KD7a/mH71Xt3eUqF3vtG4xFsDzEFuE6kCsE7s2xEMwiAIFoeydw4t8z156cGp0YK/qfkOZYJrkLMu7K8yCoGWHJAByrcek8U/r7e8puG4czIjAPPHBHXqKgXu7aOSWZyWMkxayfNn/h/87fjWK917YiHuCPinpt42emKnRw/4n5DmW4cEwCJ9JE8kf7gj7jXEdv8Aamrv3mTSsURJUbWRWuOrbXOTKiQ0TAO09TXU9mdjJpydhbIgg7Yx18qjPx/YVy3bvYurs33uaVd6uCVKhC9tmfe4giWBO4+nm+FcHFKuUG2vmev9k+z9q9em65atv/fr1o3d1u1tVbdLesyt6RbZmUuGChoIBmCD1yDHE10Gr7ZFtyrFAAUGWO6HKgsABEAMx5+weAQa57ux2Lqnure1mBazbUhN24qEB8okAKBg9QMVfdo6W8zk2zAIXO5em6YDAge0OknaBMVrwMU+WTbpbrs+pT7V9n7b/brbnp2vnt4VfeYN3mTaCIJnI3DjxNhj1Meb0iPXG7Vdv27e3KsGBPlZSQcECJ4M9ahvotTuBAUDyhh4hyFYkx6Egxj/ALCsl0mpxIUkAgncMkj2oiJnpwAMQSa9F4sG/L8382PKtm9O8VskDHtIs70xuUNPOQJgx1B9K91Hb6JcKyhUKpkOCSWJG0D4AevJX1mtC6TUbxPs+Wcrn2mYCG+CJuImJJBJLU1el1LOSkIuMBlPQDqpAzJ+OB61Hs8OquW34hbJN3t1BbLgrhgu3eskbwhbE9JPyFYHvFb9Pe+0n2V3QRumTgD7/SsNPp76tJAZZYwXEwfZHHQAffPqIXdNeJJVFBLMc3ScG2yoI4EMQcY8o6mahY8O3L8y8hbFnvPbYSYXIEMwHJIP4EfhB4rdoO3VvMqqrDcCZMQICk56+0ox1n0zHGl1EglRjZjfyV9uYAkH0q1sJ9pkVW4xBMem6BielVyrDFPSv1XRKs3VGvdooj7GJ3QDG1jyHI4HpbfHwqTUDX9kLeZWYmV4gIYyD9pSeg68SOCZ5cag5ff2JfcSP6xIJmYZUMAnzNtC8Dg7lzxnms/HWY3LPpInmP8AfHzqtsd3lQEI7qDtJ2i2MoQVMi30IFYN3YtkEFrkHdP/AA87va+x1rbRh/F8iOZaWtQrkhSDtgGPiAw+YIIMjH4GttRNHoBbLHczFondt6AD7KjoB/5NS6wmop/dLClKVQClKUApSlAKUpQClKUArwmOa9rOxt3ruAKyJkSI+VAafGX3h+Ip4y+8PxFX3iab0t/kH7U8TTelv8g/agKHxl94fiKeMvvD8RV94mm9Lf5B+1PE03pb/IP2oCh8ZfeH4injL7w/EVfeJpvS3+QftTxNN6W/yD9qAofGX3h+Ip4y+8PxFX3iab0t/kH7U8TTelv8g/agKHxl94fiK9VweCD8qvfE03pb/IP2qB2g1vcvhhQOu0R164oCrftG0pIN20COQbiAj5gnFY/Sln/Ws/qJ/KsV7Wa3Z0ws37CFLCh1uXLY+s2jfuQsrbwQeTBJzHJzu94rzbh/UaZR02XbPO8kEFnPlCQCCASfgTAG2zqFcSjKw9VYMPlINbKwv61b1224a2zeABdNtg6h9wIXcCZjzwJwCfXNb2jYvG6rWwYAXO+IgvuUKWhgwIkkGIxJA26Y4KbpuiGy1pVIo1Y6T6mbIJy3ToIIA+XxxP7L8XZ9fG+TxtiMR7P3/H/c3nh0K9SfwYTJlKUrAkUpSgFKUoBSlKAUpSgFKUoBWO8ZyMc/D5+le1Raru9ZsjWXkDq+oAa6VaSQsyFB4kFh9+IxVoR1SUe0F2l0MFIIIYSpBBDCJlfXGcdKzrhX7H0z5a5dUxAHhgbFDXPIDHWOuYVQa6Yd47R43kQWLBGgQcjiZ6geldmbhHGvZ2+37rVepRS7S0pUHUdrKqb1DPDBdqwGkz0aIGP+9ax2/a/5+JJ2NA9RxyM/h8p5lgyNWkWtFlSqo947UgeeTEDYwmTHX41uHbdo2zck7QQMqQZJAGOeTH3N6GpeDKt4vyFon0qrPeG3OBcOFI8hE7jAABzMZz0rI9v2onzxBM7GgbTEcTJ6CKn3fL+Fi0WVKjabXpcBKn2SVO4FSCOcNBj41IrFxcXTJPa1XdSiiWZQJCySANxIAEnrJA++ttc9quw7Oms3QiOy3r5vXFH1hZmyRtP2WICwM5HzF8UVOai+pDOgR9wkGQeCOK8NwAwTn0nP4VxK9kacKDuvll8Q5UlnDAQGZvaG4KVkzJniax7ZsacBLd3xtqIlsOqI2AoJJgz7DyVjMEgEr5fRXAQlJRUn+X68yms7lmjk/Ka9rley9NbXUWwHvuVCrN0QAxG8g7/MLjeGC0CJIHSFtLneJFUkq8ifKAGJCsFJBBjk8GK5cnCyUlGFvwrcspdpbUqA3bCbVZQSGJzgQFEkwTJkZAAlhwKwbvBZHV+SJ8N48pAMGIPI4rJYMj2iybRZUqufttFglX2lFedpJAYwAVEmf9vvFZWe2rTmAWHGWUqMhjyf+hv/AA1DwZEr0uhaJ9K8DT91e1kSKUpQClKUApSlAKUpQCot7W2oubntkWxNwEq2wRPnGYECc1Jqk7R7DsWreruKgVtQh8ZtxG/BGSZCyGPA61fGtU0n2kMl7tLtLxY2iZO1MRzIiQfhzW7+lse5Z/Lb9Y9PXFcT9H6a4Zc3AWlSVC7TICkgllABVhBhcRjEDfp+ydOSc3JchnLKhClt10gkP0JckAdCI4B9ifCQir1y8vqZ6n2HYbLO3bFrbg7YSJPBjiT0PWo5uaUbcWfM5tjyLlxIZMLyM/5rl+0OzNOGdHa4TaVLXl2nyItt15cHBCT8RyfNWbLYVVt77gS0zMsBMnZDcXNxEFlj1kc1WPCRpNSlz7u7x7idR1nh2T0smfghnj8cR/isi1mIJtQYMeSOkGOOCP8AFcdZ7H0t9tm5xOxc7RJVHVcC4ThVjj7Y9cabvZemRjvM824BDMvhMEG5CV2mGLTJjByKLg8benXK/wC36/Ean2HZmxp5jbYnAjbbmW9kRHJ6etZnRWZjw7UngbEn8I+Fcp23bsXrwL7vNJJGzAUqsABpKl7SnOBE1YdgpaDu6vEMzFfKBEFAcHyAKR5cRIGYNZT4fTi16ndbV17Lv9iU+dF+NHbAKi2kHkbFgxxIiDW0CvEcEAgggiQRkEHgisq8xtvcuKh6nWWChLtbZFYIZhwHmApGYaSBHOfjUyud7Z7FsWdPcVLYAvXhccAnz3CwaTukmSo8oGeAM1rgip5IxfV9CHsWgtaYgELp4YSDFuCIBkGM4IP3il06eRu8Dc0ASLZJ4AA6nG37orkrej00DzXGwHJYIZA23BvY3PMZRR1mSM9IXavZ+n0zlWVyoCoWQgnaFVoK9MEkZ821sgwD60OCjKWnXK/h9TNyPoFjT2gZRbUjqipIB4yo4I/Gvf6G3M+Hbn12LP4xXM93fCtagrb3SyrbbeVENtZgIBbdG2CQYlj6VYjvXbEblIJJAAZTxGGLFdrZgjoQcmuLLw2RTahb5J+fj8Sykq5lu2lQiCiETMFVIn1gjmsPo61/pWv00/aoen7wW7qsU+yCRuIQNAY85IEKTJFaB3qthZKtMBiFKsIPUEkSJ+A+UVksOe2knyJtFl9HWv8AStfpp+1ZLobYMi3bBGQQigg+oIGKgXu8dtbRuHID7IXJxJn57FLR8InINe2O8dpzGRLFQSUgxHmw3GZHUgE09lnpunQtFkllVJKqoJyYAEn1Mcms61pfViQGBK8gEEj5jpxWyuZ31LClKVAFKUoBSlKAUpSgFRG7WsjxPrUmzHiAMGa3PAZRJBPQRJqXVV2j2fZt29RcFpAbizcKqoa5HEnaZOeSDkzV8cdUkn1ZDJ39cnVgvqHOwjJGQ0ESQfnFY3u0rSAs122oWSSXXEQT16SPxHrXIXGsOSzK5ZtslrtoloKgbibe4kCDkcKvp5c7Wg01y052tCQQC9uSgAtwW2HYdpIVCfMfjmvT9xhHnJvyXqU1M68axJ2703TEb1mRiImZmtV7ta0iM5uJtUSdrBsSF4WTyQK5K3sVw4SGB3g/1GnMMrXG/wBMidzXiIBB3LxvEZL2LpjZLlG8pRCviW2ABaB59m2QZaJ9DI3CnuOOLWpuuW1eo1M6292lbTcHdV2GDuO3orYn2sMOJ5rM61AY8RJ4jesyDBET64+dcjq2s323XN7EMpBN60CGaJaPDgR4NrIk8Y5lpdHpr4KlbgAXdtLWiDAuyNqpgAPcyR9r4qKh8DCMLk337fLmNTOpPa1mC3i29oYITvWN0AhZmJgg1s/r7ezf4ibPe3DbztGZj2sfPFcdb11k2jb2OAXUx4iQZVbbSRb27dvMjIXMEkVhZGmAEJcBlnEXLWGKwTuKDJ2gYnk+sNf/AE9db+XqNZ3QNe1V6Dt1Lm8EbQgktO5dskTIAjoYPQ/AxZI4YAgyCJBHUHg15c8coOpIunZlUG521ZVGfxAyo/hNsm4VuEhdhCSQ25gI+IqdVN2r2dp7dlgUVEe8r3NgA3OWBNxgFO44BgjMVOGKlOMXtfTfwD2JidtWWZVFxSWTxBn7GIJP2ZkYMGtw19v/AFLfX7a9OevSP8VxunXTpELcEHbi9aPVoI3IPSS3SeTUnRdm6a8VXzgoDtG+20R4Zldtufsg7sHyTXoz4LHHnbrw9SikzrkcHggjIwZyDBHzBEVlNcz2Z28lu2FVREFhNxVy3mZfYWIYkRt+UjiSO9iEgbOWC+2oiftE8ACROfWJgTyy4LKpNKPLw9S2pF7SqjRd4luyNu0hSY3BuBJ9kHGDn5YkxUYd7lA8yZhT5XVhDKp5geYSQR0I/Ci4TM20o818BqR0E0qhu961AQqgO6SR4ihlhoz0yMxPp0zWK971P2Ok+2J6YyAODnM4wDVvcs/4fmvUakdBSq7Sdto6F2IQCJlg0SARJGJ5EfCrAGueUJQdSRaz2lKVQClKUApSlAKUpQHlVrd4rH/qAtwM2mBN5VyyQCesAmFPB6RzVnVd2joLYtX2W0m64p3woBuYOGKwWnjJ61fGk5pPayGY2e8dliQX27QhO4rA8TfsG4MRJCE88FT1o/ebTgqPGQloiD0P2ieAvxJzBiaoVS2QxOnckyWlri74PkJw3miTBJg9aXNNZMRpj6HczztUALHlgiIAEx8RFer7phvaX6fUpqZ1Ol7St3TFu4rkAE7WBgHg4qRNc92eEtI9y1ZZXCgQdzCCUlemeePdk+hlp20TcVQjEHbkIw5BnnCwY5nnnrXDk4fm9F0u2v2LJ9pbTSapn7dZSwNpmhmACgjCtAyZDSMyI9I5jOz26WYA2nEkCcnmZ+yOP8/hNXw2RK6/wTqRbTSa12r4YsBPlMGQRn4TyK2Vg1W5ImlKVAFVdzvLYFu5cV962rngvs5W5uVdp3FRgsMzGatKqO2NFbWywW0sPcDOFTlpk3CqFS7SB1nr0rXDFSyRUtr5kPY2N3ksAKTdUFioClgrAtt9pWIKwGBIORnqIr293k06oz+MjBVLEKwLYBaAJ5gGBXPX9LYlI0txtu4Ab2CAEjJEH3ZHp8cVus9m6Z2CnTNmOrHkMDOBkAAHpk9AN3pPhcEVqal+n1KamdYGr2ap7fbDKxTwmO12QEbgNoZVVjhiZBJke7xnHlrvASQDZuZjgE5PIAj/AL+gxmOB8Nk3S+aL6kXM0mqbWdsXEuOoSQCgB2scNG8yDmM+nTJyK81Hb7K77bRdABtPnUkkKYyp9T0Ebes4lcLkdUt+f+PUjUi6mk1W6LtjxCQbbrAmckYBM8DGI9ZIx6TrN4OoYTB9QQfTg1jPHKDqSJuzZNKUqhIpSlAKUpQClKUApSlAeVUjvTYLapVZmbSCbyhTIgMfKTAY+U9at6hdpaYG1dhASymRs3byBgMBlvSr40nNJ7WQyNc71adTDuVPJBVpUbd4JgdVj4ywHOK8u969Ou8Fm+rMHyOJbzSASIMbTnj41XJ2X5bxFkbgv1Z8FlkkZLKSC04G0T7Bk5FazYLg79GCZJylw4bcxE7ckEkSeSSYya9RcPwz2vv5rufUpbLh+8+nU5uge1yrj2d27lcRtM/Ksk7xWWfYGJbYbnsvhAoaSSByDiq1ez1a0zDSBbgAIUo2eJUTDHlsgY5zwdWlVlG46Q74IJFu4JBJXbxwLbHrn4Tinu+Bp1drlvHf0Jtllb716Ysym5sZZkOCsbSwI4iRtJ+WeM1YaTWrdBKTAJGREwSsj1EgwevPFUGv0hVka3ppBQ7pR2ZcwRKnhlBXaY9oE8Fa26fXXrYhdKyg+guMAcEzj1LnHX5kis+Gxyiniu+9oJvqdDSqfSdrXmID6d14k7X+M8qAOmSQOatLd3cSIYQYypAPxUn2h8RXFPFKDplk7NlKUrIkVTp3qsMl10Lstm61m5CnyuvtEzHlAyW4AycA1cVW9s6UG3AthgXBYC3vPBlwoIlpgT6E81piUXNKWxD2Nf8AdWnkg3IjPssZEhSRAMgMQJGJOCak6Ptm1ebbbcMdu7Ab2ZK7gSII3Aj7j6VSPoJtO/8AT/WbxzbYbl3Ag7ZLSImc5jJiaz0t17TDZpSIDrhLijaGlORjEmPVvhnvlw2Fxei773GiupnS0mqsa6/4TsbUXAPKAHgzAzI3GJJwDgVobti/kjTv1gFbkjGAYWDnnj7+a5Fw03tXmi1l3SapPpjUE40zcDkOMyQRJAHEHPrHxrbqdfeV022mZSo3AI2GLEN5vsjbkA54kZMPdpp0680NRbUqjPa+oETpmMhTgP5ZALAnaZIMivfpfUf+3OR6XBBmMkpx1x+9W91yd3mvUjUi7pWpb0mNrDE5GB8Cwld3wmttc1FhSlKgClKUApSlAKUpQHlVJ7z2p1KgOW0seINhAkzG1jgjHPAGeM1b1G7TDGzcCjc207RzJ6CKvjSc0ntZDIbd5bKtsdofPlAduHNsQQsGWED1JArFe9emI3eJiJko4wEW4eV9xlP3iq59K4aFseUAgHw3zAfaYDeU79pjiPjWdzs8tauRpwtzyhfqyeeTDE7gD8jA4BivT934fld8+9dfApbJv92aaCfEwsSdj4ligny+8CP/AKqx0OrW9bS4s7XUMJEGCJEjoa5G3pNSUYNpre4sIi3cMKV855gkNgAjI5NXN6/ftWrYs2cwxYET0wIBwSWJ5Hsx1qmfhcSqON82+slVV8ESpPqXdKpG7Q1QZh4QjzAEI54nafazOJ9PjUjTay8yPvtEMFYjaCMgmAN/tEiOnz5rklw8oq7XmWss6VUWtfqDc/4MIT1VtwECAWJ2jJifh1mK0NrNUHYbCV3+XySdm85PQ+SOPxmpXDSbq15kai/pVJY12qMbrYxt3HYwJ8o3RLADzAgT7wJwpm2tXiSwKsI6kYP/AEnrWeTE4dU/gSnZtqlfvVa8K7cQMwtXWssCNnnQSxBblQATIk/CrqoHbiM1khUFxpWFIJAz7RA9BP8AimFReSKltYexF/u3TQTv9kw3lbynziOPMdyEY5/CcP7rtfVkghLhIDTI9t7a4Ak7ik5A/EECuGnvMZbTLycFLjAcEGd0k+1+M1sOlcf/AKqnmIR+D09qPXE59RifUfD8Ou38y/m5S2T173afYHZ9oJYey5ypUESFz7a/jHQ1Z6XVrdBKGQGZDgjzISrDIzBBE8VSabQEkhtOgENEKwzmDJbI8o6SdwwNprLRX79tYFmOSfI+WPrHAiOJj4+0efLgxNP2e/e1X88SU31L+lUX0hq8xZ6iJRhjaJ+0I8wYZmJHtDjfqNXfBtxbJ8rb4XG6VAMZZQRuIEz7Mxmud8NJNK15k6i2pVC/aerzFgcY8tznODn/AD8vUxusdoaifNaMSOEYYxOS0Cf8T8JqXw0krteY1FxXtard4ksNrDb1Iw3xU9a21zNUWFKUqAKUpQClKUApSlAeVTXu8kDVxZvA6VS0uuxL3lYxafO72Y46irqo3aVtmtXAntFSF9nnp7YK/iIq+Ota1bWQyp1Pe1LaMSjlhugBWKk7rqoC0YnwiTAMAzkAxs7F7zLqbhTYyHbuWcyAdrAxgEeUgZkNPSoqaO/BmxZmZkW7A53Y9vgHbA5gZJ5MiwmoV5GntKMTAtKYjzAFX9fnzwa9OePh9ElGr6PUUtl7Sqm+2pF1tigoQIkoRMCSMqwAM8zPSOuS3NS1ttyBXgEbWUZlfKJLDjdk/DmTHB7HknqXOuvb6dS9lnSqVL2sAjYpMcnw8nYM4ugRvnpx6cVJ02o1BYb7ahSc5XAx1DknrwM445EywaVeqL8RZY0qkD6tRhdx807zaiZO2CrqYiOROT8KmaO/fJ+stgCMmV93MQzct/jrIzE8OlXqT+DFlhStdhyygspU9QSDH3jBrZWLVOiRVFf7zRau3BZuL4V42Yujw90c3UiS6ekAk5gHir2ofallnQBRPmWRCHyg+aBc8pMT+9aYdPtFq2vmQ9ivud7bS8pdwSG+rIyN48oMF/Mh4GBk7eKyt96bZR2a3eXw/aUp5o37FIE+bcZgDqrDkZjXNJfjGnsDHRLIMjbHLsI5+70wa2XdBc2WyLFkPuJdQtqD5QoJDfIYDcASeg9B4+G5f9l/Oe3l40tmdvvXbe6qW1dpN0MYiPDV2G3o+4rAg9QeonDUd6xbtozWyzONyi35xwpZGYgbbg3RBGTt4nGLaW9/7ezwMG3ZjdOf/wAuRE5+AwKwOn1Gf/S6fk/ZtHHT7fNWWLh7W1f3Lv8A5t08RbJH93WgQpS9u8uAgPtIHBEN5lg8j0q8qiOiuG2pNi1vFyWAWyJt+YkZkdVHM4nFbLVzVyJRQIz7EAhW9keJgFtogk9cjpzZcWOX/G0q3uW/wJTfUuKVX6O/f83iW1wJWGUEnHl9oj1ySOmMmJ6MSASIMZGDB9JGK5Jw0urXgy5lSlKoBSlKAUpSgFKUoBSlKAUpSgFKUoBSlKAxLZiGPyVj6+g+FJPuv+Rv2r2qztbtQ2WXKEFSdpwxggYYsAsyeQfZPPFXx43klpjuQ3RZSfdf8jftST7r/kb9qph3iUox+rEMBO/dAkgvsIVmEZAWSQRxmNQ7zEkALbOM+eIJFsqd22FEsQRmIYz5SDuuDzPoRqRfSfdf8jftST7r/kb9qpdZ3hFssA1p44KnjcGKk+Y7tu3IHO4ezwctB3jW6yLtALY9rIMHEbfh68EdZUR7pl06q5DUi4k+6/5G/akn3X/I37VA1/aRtKpYBJYr5hvnGI2kRPqTAjMTiD/dSzG1OnNyBkqOQhx5pn0Bxiohw2XItUVZLaReyfdf8jftST7r/kb9q5+33q8qkohJ5h9vQH2SuDmMmJBzUrs7t8XrvhhV+1kPMxGQCowZx1jkDIFpcHmim3HkvgRqRbg/Bh81Yf7iva8iva5SwpSlAKUpQClKUApSlAKUpQClKUApSlAKUpQClKUApSlAK8r2lAeRSKUoBFIr2lAeUivaUB5FIr2lAKUpQClKUApSlAKUpQClKUApSl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8" descr="data:image/jpeg;base64,/9j/4AAQSkZJRgABAQAAAQABAAD/2wCEAAkGBhQQERQUEhQUFRUVFxgWGBgWFxcWGBYWGBgVGBUVGBgZHCYfGBkjGRcYIS8gJSgrLCwsHB8xNTAqNSYtLCkBCQoKDgwOGQ8PGi8kHyUsNCwpLC8sKTQwLC0pKSwtLC8sLiwsLCwvKSwsLC8sKTAsLCwsKSwsLCwsLCwpLCosLP/AABEIAMUBAAMBIgACEQEDEQH/xAAbAAEAAgMBAQAAAAAAAAAAAAAABAUCAwYBB//EAEAQAAIBAwMBBQQJAwIFBAMAAAECEQADIQQSMUEFBhMiUTJSYXEVI0KBkZKT0dIUFqFTsTNicsHwJFSi4UNEg//EABkBAQADAQEAAAAAAAAAAAAAAAABAgMEBf/EADYRAAICAQIDBQUHAwUAAAAAAAABAhEDEjEEIUFRYYGR0RMUcaHhBSJSkqLB8DJysRUjM9Lx/9oADAMBAAIRAxEAPwD6JSlKAUpSgMWYASTAHU1rs6xHClWUhxuXOWXGQOYyPlVHrdSv9TZa7HhByrFk8QQ/k8MoPeJnd0KjFYdn669dUW30vhMSofUCbJtWwv1bnaoIthN2WYZaOAahOzLFkWRWjo3eBJrWmqBMdfuqsu9pKtq09xgu8QCze0RPHqSJMfP0qu13b+nggy/WArgc4YuQAues/LNZylJOkj1cOHDLFqlLn8TqqwvXQilmMBQST6ACScfCq3sXWM1lrrkhMsm4ksEVcksctJDEH0jnmq36euiLrTas7tji4AzByrOmxBD7Su0T6knitTg5XzJn95aT/W/+Fz+NWHZ3alvUKWtNuAMHBEHnggGqnt3sFdbZDKoW6BK8ZMZQnqPQ9Pxqg03eMPpjpr1t3vAhFGVmPZLkZBXg+uPiazk5QlUj3ocBg4nB7Th9WpOppuL0rt2ja8VR9ApXBv3ZGl07XrzTcBG1ZaNxIhcEEn/arrsPtF9cl63fVV2kIQhdW6mZJPUf46zUqXRnJl4CEYPLinqgnTdV2bK+e/cdFtrSNZbmN6TxG5Zn0ia+edjnbfueS/d8J/L4bezDN7U8zA/CpX9Imo1uzwPBD2mBV1AyS0uAODBwfhVVks6cn2THFKcXO6jd8uy9tTfXejrdV3isWwCbikdWUhlUDlmYGAMVEtd5xcuWRZQPbu3Cm4vtYAI7+ILe0kp5OSVJkQK4y52L9YEubQ2nhWAH/GEAWroPB4JMg7WkehO43rls6g22YG0gHl+yz7PFJPMopCf9Rf3RW7pRswhwCm4xT5y5L4v9kfRL2sRPbdF/6mVeeOTWXjDaWBBABMgg8fEVzHdXu9YuWFuuouM87icwZyD8ai3ba6btAW9PIV7Z8VBlQSrRjoY2n4ffWOp0mSuBxSyZMUJO4Jt2uT079bXd+xe9h95rerJCK6lRJDAR9xBq23CuS7jWha01y62JJn4BRn41otd9ipLXEhJyJG5OpDZGAIkwYLAda2wqLinNlONwcPj4mcINqKdLrtv8ztq8Jqu7M7YW8rFQfKJP+8GYIPwIxmag97O3lfS3rlpynhC0hXcwDG6zosKPLOSTIM7RxAIhpJ8jzZJJ0nZ0FegVQ91O0nu6NbjgkgNHqwUmP9o+6qTtTvre8PdbRVElcsBt8rEMWbkEjgCYzXPxCzUli5PtfQnE4XcjudteV8rsdpvfTxXvB2VwQQXwrAFfbiYIYSAJIPpj6fpru9FbjcoP4iaYY5Iqskr8KE3F/wBKo20pStygpSlAKUpQClKUBU9odlbp8u9SZjmDgjHzrDT9jFsXN5TcWCszQCSCwVZwC2SPiflUy92RadizKSTk/WXB/gMAKx+g7Put+pd/nVaORcJGMtSbrsJGt0K3lK3ASDnkgz6gjINa9D2RasqVtoADzMsT8y0k1r+g7Put+pd/nT6Ds+636l3+dWOu6Jz2wwIIkEQQcgg8g1TXO7/1jP5m3gK26HlQRCgtJX2RweBUv6Ds+636l3+dPoOz7rfqXf51eE9PSyU6Nt0tatkqhuN7qkAmfQn0rjtPoNSutbUnTXILM22VnPGeK6z6Ds+636l3+dPoOz7rfqXf51TJ9+Wpndw3HSwRnFRT1Knd7Ppya9Sn7T7G1Osa25KJbU7hacNIPXfEhj8fQ1rvd3ryX7jWbapadQhVLhQmIIcHb5WkDHzzmavPoOz7rfqXf50+g7Put+pd/nVNCLR+0c0UoqqSpKuVXfnfO3z7yD2d3RWxc8RLt2ZkgnDc+0OvJrz+0F8UXRdv7gZBLTAmdueR8Kn/AEHZ91v1Lv8AOn0HZ91v1Lv86nSuwyfHcQ25Obtqn8DV2/pFNvftl0I8PMedmVVB6EEkAz09ajdi9ghTvbzfFhl2klrjD/mYlo+NTW7BsHlCf/6Xehkfb9RXv0HZ91v1Lv8AOrGcOInCDgn9O3zIl3ujYLFlD25yRbYqPwGBW/S93bVpGFsFWZWXfy4kESD6itn0HZ91v1Lv86fQdn3W/Uu/zquldglxWeSqU213t9CJc7v3DpPA8Zg0z4hXcT5t0MCcjoc8VW6nuq4WIFyFgxEsQByjDbkgcGr36Ds+636l3+dPoOz7rfqXf51YxnNzk5S3fMy7G7O8C0FjJJZoEeZjJ/yai6vuvauSCH2MVZrYcrbcrkFlHMVI+g7Put+pd/nT6Ds+636l3+dXjLSZyjqJdiwEAVQABAAAgADgAVRHuWhLbmJRmDbdqxjjkHj1+Aqy+grPut+pd/nT6Ds+636l3+dRKTk7YjFRVIaPsCxajbbGOpEn/PFTqg/Qdn3W/Uu/zqcBFZxio7F27PaUpViBSlKAUpSgFKUoDRf1qIyqxgvgYMcqMkCBllGSMkVkNSkxvWYmNwmPWJ4qN2j2St+NxI2hgI28PAb2lMSBGOhI61E/te37zcRxa/5uPq8e03HrXTGOFxVyafwK8ywvdoW0AJbBDEQC07Y3eyDnPH7Gth1KD7a/mH71Xt3eUqF3vtG4xFsDzEFuE6kCsE7s2xEMwiAIFoeydw4t8z156cGp0YK/qfkOZYJrkLMu7K8yCoGWHJAByrcek8U/r7e8puG4czIjAPPHBHXqKgXu7aOSWZyWMkxayfNn/h/87fjWK917YiHuCPinpt42emKnRw/4n5DmW4cEwCJ9JE8kf7gj7jXEdv8Aamrv3mTSsURJUbWRWuOrbXOTKiQ0TAO09TXU9mdjJpydhbIgg7Yx18qjPx/YVy3bvYurs33uaVd6uCVKhC9tmfe4giWBO4+nm+FcHFKuUG2vmev9k+z9q9em65atv/fr1o3d1u1tVbdLesyt6RbZmUuGChoIBmCD1yDHE10Gr7ZFtyrFAAUGWO6HKgsABEAMx5+weAQa57ux2Lqnure1mBazbUhN24qEB8okAKBg9QMVfdo6W8zk2zAIXO5em6YDAge0OknaBMVrwMU+WTbpbrs+pT7V9n7b/brbnp2vnt4VfeYN3mTaCIJnI3DjxNhj1Meb0iPXG7Vdv27e3KsGBPlZSQcECJ4M9ahvotTuBAUDyhh4hyFYkx6Egxj/ALCsl0mpxIUkAgncMkj2oiJnpwAMQSa9F4sG/L8382PKtm9O8VskDHtIs70xuUNPOQJgx1B9K91Hb6JcKyhUKpkOCSWJG0D4AevJX1mtC6TUbxPs+Wcrn2mYCG+CJuImJJBJLU1el1LOSkIuMBlPQDqpAzJ+OB61Hs8OquW34hbJN3t1BbLgrhgu3eskbwhbE9JPyFYHvFb9Pe+0n2V3QRumTgD7/SsNPp76tJAZZYwXEwfZHHQAffPqIXdNeJJVFBLMc3ScG2yoI4EMQcY8o6mahY8O3L8y8hbFnvPbYSYXIEMwHJIP4EfhB4rdoO3VvMqqrDcCZMQICk56+0ox1n0zHGl1EglRjZjfyV9uYAkH0q1sJ9pkVW4xBMem6BielVyrDFPSv1XRKs3VGvdooj7GJ3QDG1jyHI4HpbfHwqTUDX9kLeZWYmV4gIYyD9pSeg68SOCZ5cag5ff2JfcSP6xIJmYZUMAnzNtC8Dg7lzxnms/HWY3LPpInmP8AfHzqtsd3lQEI7qDtJ2i2MoQVMi30IFYN3YtkEFrkHdP/AA87va+x1rbRh/F8iOZaWtQrkhSDtgGPiAw+YIIMjH4GttRNHoBbLHczFondt6AD7KjoB/5NS6wmop/dLClKVQClKUApSlAKUpQClKUArwmOa9rOxt3ruAKyJkSI+VAafGX3h+Ip4y+8PxFX3iab0t/kH7U8TTelv8g/agKHxl94fiKeMvvD8RV94mm9Lf5B+1PE03pb/IP2oCh8ZfeH4injL7w/EVfeJpvS3+QftTxNN6W/yD9qAofGX3h+Ip4y+8PxFX3iab0t/kH7U8TTelv8g/agKHxl94fiK9VweCD8qvfE03pb/IP2qB2g1vcvhhQOu0R164oCrftG0pIN20COQbiAj5gnFY/Sln/Ws/qJ/KsV7Wa3Z0ws37CFLCh1uXLY+s2jfuQsrbwQeTBJzHJzu94rzbh/UaZR02XbPO8kEFnPlCQCCASfgTAG2zqFcSjKw9VYMPlINbKwv61b1224a2zeABdNtg6h9wIXcCZjzwJwCfXNb2jYvG6rWwYAXO+IgvuUKWhgwIkkGIxJA26Y4KbpuiGy1pVIo1Y6T6mbIJy3ToIIA+XxxP7L8XZ9fG+TxtiMR7P3/H/c3nh0K9SfwYTJlKUrAkUpSgFKUoBSlKAUpSgFKUoBWO8ZyMc/D5+le1Raru9ZsjWXkDq+oAa6VaSQsyFB4kFh9+IxVoR1SUe0F2l0MFIIIYSpBBDCJlfXGcdKzrhX7H0z5a5dUxAHhgbFDXPIDHWOuYVQa6Yd47R43kQWLBGgQcjiZ6geldmbhHGvZ2+37rVepRS7S0pUHUdrKqb1DPDBdqwGkz0aIGP+9ax2/a/5+JJ2NA9RxyM/h8p5lgyNWkWtFlSqo947UgeeTEDYwmTHX41uHbdo2zck7QQMqQZJAGOeTH3N6GpeDKt4vyFon0qrPeG3OBcOFI8hE7jAABzMZz0rI9v2onzxBM7GgbTEcTJ6CKn3fL+Fi0WVKjabXpcBKn2SVO4FSCOcNBj41IrFxcXTJPa1XdSiiWZQJCySANxIAEnrJA++ttc9quw7Oms3QiOy3r5vXFH1hZmyRtP2WICwM5HzF8UVOai+pDOgR9wkGQeCOK8NwAwTn0nP4VxK9kacKDuvll8Q5UlnDAQGZvaG4KVkzJniax7ZsacBLd3xtqIlsOqI2AoJJgz7DyVjMEgEr5fRXAQlJRUn+X68yms7lmjk/Ka9rley9NbXUWwHvuVCrN0QAxG8g7/MLjeGC0CJIHSFtLneJFUkq8ifKAGJCsFJBBjk8GK5cnCyUlGFvwrcspdpbUqA3bCbVZQSGJzgQFEkwTJkZAAlhwKwbvBZHV+SJ8N48pAMGIPI4rJYMj2iybRZUqufttFglX2lFedpJAYwAVEmf9vvFZWe2rTmAWHGWUqMhjyf+hv/AA1DwZEr0uhaJ9K8DT91e1kSKUpQClKUApSlAKUpQCot7W2oubntkWxNwEq2wRPnGYECc1Jqk7R7DsWreruKgVtQh8ZtxG/BGSZCyGPA61fGtU0n2kMl7tLtLxY2iZO1MRzIiQfhzW7+lse5Z/Lb9Y9PXFcT9H6a4Zc3AWlSVC7TICkgllABVhBhcRjEDfp+ydOSc3JchnLKhClt10gkP0JckAdCI4B9ifCQir1y8vqZ6n2HYbLO3bFrbg7YSJPBjiT0PWo5uaUbcWfM5tjyLlxIZMLyM/5rl+0OzNOGdHa4TaVLXl2nyItt15cHBCT8RyfNWbLYVVt77gS0zMsBMnZDcXNxEFlj1kc1WPCRpNSlz7u7x7idR1nh2T0smfghnj8cR/isi1mIJtQYMeSOkGOOCP8AFcdZ7H0t9tm5xOxc7RJVHVcC4ThVjj7Y9cabvZemRjvM824BDMvhMEG5CV2mGLTJjByKLg8benXK/wC36/Ean2HZmxp5jbYnAjbbmW9kRHJ6etZnRWZjw7UngbEn8I+Fcp23bsXrwL7vNJJGzAUqsABpKl7SnOBE1YdgpaDu6vEMzFfKBEFAcHyAKR5cRIGYNZT4fTi16ndbV17Lv9iU+dF+NHbAKi2kHkbFgxxIiDW0CvEcEAgggiQRkEHgisq8xtvcuKh6nWWChLtbZFYIZhwHmApGYaSBHOfjUyud7Z7FsWdPcVLYAvXhccAnz3CwaTukmSo8oGeAM1rgip5IxfV9CHsWgtaYgELp4YSDFuCIBkGM4IP3il06eRu8Dc0ASLZJ4AA6nG37orkrej00DzXGwHJYIZA23BvY3PMZRR1mSM9IXavZ+n0zlWVyoCoWQgnaFVoK9MEkZ821sgwD60OCjKWnXK/h9TNyPoFjT2gZRbUjqipIB4yo4I/Gvf6G3M+Hbn12LP4xXM93fCtagrb3SyrbbeVENtZgIBbdG2CQYlj6VYjvXbEblIJJAAZTxGGLFdrZgjoQcmuLLw2RTahb5J+fj8Sykq5lu2lQiCiETMFVIn1gjmsPo61/pWv00/aoen7wW7qsU+yCRuIQNAY85IEKTJFaB3qthZKtMBiFKsIPUEkSJ+A+UVksOe2knyJtFl9HWv8AStfpp+1ZLobYMi3bBGQQigg+oIGKgXu8dtbRuHID7IXJxJn57FLR8InINe2O8dpzGRLFQSUgxHmw3GZHUgE09lnpunQtFkllVJKqoJyYAEn1Mcms61pfViQGBK8gEEj5jpxWyuZ31LClKVAFKUoBSlKAUpSgFRG7WsjxPrUmzHiAMGa3PAZRJBPQRJqXVV2j2fZt29RcFpAbizcKqoa5HEnaZOeSDkzV8cdUkn1ZDJ39cnVgvqHOwjJGQ0ESQfnFY3u0rSAs122oWSSXXEQT16SPxHrXIXGsOSzK5ZtslrtoloKgbibe4kCDkcKvp5c7Wg01y052tCQQC9uSgAtwW2HYdpIVCfMfjmvT9xhHnJvyXqU1M68axJ2703TEb1mRiImZmtV7ta0iM5uJtUSdrBsSF4WTyQK5K3sVw4SGB3g/1GnMMrXG/wBMidzXiIBB3LxvEZL2LpjZLlG8pRCviW2ABaB59m2QZaJ9DI3CnuOOLWpuuW1eo1M6292lbTcHdV2GDuO3orYn2sMOJ5rM61AY8RJ4jesyDBET64+dcjq2s323XN7EMpBN60CGaJaPDgR4NrIk8Y5lpdHpr4KlbgAXdtLWiDAuyNqpgAPcyR9r4qKh8DCMLk337fLmNTOpPa1mC3i29oYITvWN0AhZmJgg1s/r7ezf4ibPe3DbztGZj2sfPFcdb11k2jb2OAXUx4iQZVbbSRb27dvMjIXMEkVhZGmAEJcBlnEXLWGKwTuKDJ2gYnk+sNf/AE9db+XqNZ3QNe1V6Dt1Lm8EbQgktO5dskTIAjoYPQ/AxZI4YAgyCJBHUHg15c8coOpIunZlUG521ZVGfxAyo/hNsm4VuEhdhCSQ25gI+IqdVN2r2dp7dlgUVEe8r3NgA3OWBNxgFO44BgjMVOGKlOMXtfTfwD2JidtWWZVFxSWTxBn7GIJP2ZkYMGtw19v/AFLfX7a9OevSP8VxunXTpELcEHbi9aPVoI3IPSS3SeTUnRdm6a8VXzgoDtG+20R4Zldtufsg7sHyTXoz4LHHnbrw9SikzrkcHggjIwZyDBHzBEVlNcz2Z28lu2FVREFhNxVy3mZfYWIYkRt+UjiSO9iEgbOWC+2oiftE8ACROfWJgTyy4LKpNKPLw9S2pF7SqjRd4luyNu0hSY3BuBJ9kHGDn5YkxUYd7lA8yZhT5XVhDKp5geYSQR0I/Ci4TM20o818BqR0E0qhu961AQqgO6SR4ihlhoz0yMxPp0zWK971P2Ok+2J6YyAODnM4wDVvcs/4fmvUakdBSq7Sdto6F2IQCJlg0SARJGJ5EfCrAGueUJQdSRaz2lKVQClKUApSlAKUpQHlVrd4rH/qAtwM2mBN5VyyQCesAmFPB6RzVnVd2joLYtX2W0m64p3woBuYOGKwWnjJ61fGk5pPayGY2e8dliQX27QhO4rA8TfsG4MRJCE88FT1o/ebTgqPGQloiD0P2ieAvxJzBiaoVS2QxOnckyWlri74PkJw3miTBJg9aXNNZMRpj6HczztUALHlgiIAEx8RFer7phvaX6fUpqZ1Ol7St3TFu4rkAE7WBgHg4qRNc92eEtI9y1ZZXCgQdzCCUlemeePdk+hlp20TcVQjEHbkIw5BnnCwY5nnnrXDk4fm9F0u2v2LJ9pbTSapn7dZSwNpmhmACgjCtAyZDSMyI9I5jOz26WYA2nEkCcnmZ+yOP8/hNXw2RK6/wTqRbTSa12r4YsBPlMGQRn4TyK2Vg1W5ImlKVAFVdzvLYFu5cV962rngvs5W5uVdp3FRgsMzGatKqO2NFbWywW0sPcDOFTlpk3CqFS7SB1nr0rXDFSyRUtr5kPY2N3ksAKTdUFioClgrAtt9pWIKwGBIORnqIr293k06oz+MjBVLEKwLYBaAJ5gGBXPX9LYlI0txtu4Ab2CAEjJEH3ZHp8cVus9m6Z2CnTNmOrHkMDOBkAAHpk9AN3pPhcEVqal+n1KamdYGr2ap7fbDKxTwmO12QEbgNoZVVjhiZBJke7xnHlrvASQDZuZjgE5PIAj/AL+gxmOB8Nk3S+aL6kXM0mqbWdsXEuOoSQCgB2scNG8yDmM+nTJyK81Hb7K77bRdABtPnUkkKYyp9T0Ebes4lcLkdUt+f+PUjUi6mk1W6LtjxCQbbrAmckYBM8DGI9ZIx6TrN4OoYTB9QQfTg1jPHKDqSJuzZNKUqhIpSlAKUpQClKUApSlAeVUjvTYLapVZmbSCbyhTIgMfKTAY+U9at6hdpaYG1dhASymRs3byBgMBlvSr40nNJ7WQyNc71adTDuVPJBVpUbd4JgdVj4ywHOK8u969Ou8Fm+rMHyOJbzSASIMbTnj41XJ2X5bxFkbgv1Z8FlkkZLKSC04G0T7Bk5FazYLg79GCZJylw4bcxE7ckEkSeSSYya9RcPwz2vv5rufUpbLh+8+nU5uge1yrj2d27lcRtM/Ksk7xWWfYGJbYbnsvhAoaSSByDiq1ez1a0zDSBbgAIUo2eJUTDHlsgY5zwdWlVlG46Q74IJFu4JBJXbxwLbHrn4Tinu+Bp1drlvHf0Jtllb716Ysym5sZZkOCsbSwI4iRtJ+WeM1YaTWrdBKTAJGREwSsj1EgwevPFUGv0hVka3ppBQ7pR2ZcwRKnhlBXaY9oE8Fa26fXXrYhdKyg+guMAcEzj1LnHX5kis+Gxyiniu+9oJvqdDSqfSdrXmID6d14k7X+M8qAOmSQOatLd3cSIYQYypAPxUn2h8RXFPFKDplk7NlKUrIkVTp3qsMl10Lstm61m5CnyuvtEzHlAyW4AycA1cVW9s6UG3AthgXBYC3vPBlwoIlpgT6E81piUXNKWxD2Nf8AdWnkg3IjPssZEhSRAMgMQJGJOCak6Ptm1ebbbcMdu7Ab2ZK7gSII3Aj7j6VSPoJtO/8AT/WbxzbYbl3Ag7ZLSImc5jJiaz0t17TDZpSIDrhLijaGlORjEmPVvhnvlw2Fxei773GiupnS0mqsa6/4TsbUXAPKAHgzAzI3GJJwDgVobti/kjTv1gFbkjGAYWDnnj7+a5Fw03tXmi1l3SapPpjUE40zcDkOMyQRJAHEHPrHxrbqdfeV022mZSo3AI2GLEN5vsjbkA54kZMPdpp0680NRbUqjPa+oETpmMhTgP5ZALAnaZIMivfpfUf+3OR6XBBmMkpx1x+9W91yd3mvUjUi7pWpb0mNrDE5GB8Cwld3wmttc1FhSlKgClKUApSlAKUpQHlVJ7z2p1KgOW0seINhAkzG1jgjHPAGeM1b1G7TDGzcCjc207RzJ6CKvjSc0ntZDIbd5bKtsdofPlAduHNsQQsGWED1JArFe9emI3eJiJko4wEW4eV9xlP3iq59K4aFseUAgHw3zAfaYDeU79pjiPjWdzs8tauRpwtzyhfqyeeTDE7gD8jA4BivT934fld8+9dfApbJv92aaCfEwsSdj4ligny+8CP/AKqx0OrW9bS4s7XUMJEGCJEjoa5G3pNSUYNpre4sIi3cMKV855gkNgAjI5NXN6/ftWrYs2cwxYET0wIBwSWJ5Hsx1qmfhcSqON82+slVV8ESpPqXdKpG7Q1QZh4QjzAEI54nafazOJ9PjUjTay8yPvtEMFYjaCMgmAN/tEiOnz5rklw8oq7XmWss6VUWtfqDc/4MIT1VtwECAWJ2jJifh1mK0NrNUHYbCV3+XySdm85PQ+SOPxmpXDSbq15kai/pVJY12qMbrYxt3HYwJ8o3RLADzAgT7wJwpm2tXiSwKsI6kYP/AEnrWeTE4dU/gSnZtqlfvVa8K7cQMwtXWssCNnnQSxBblQATIk/CrqoHbiM1khUFxpWFIJAz7RA9BP8AimFReSKltYexF/u3TQTv9kw3lbynziOPMdyEY5/CcP7rtfVkghLhIDTI9t7a4Ak7ik5A/EECuGnvMZbTLycFLjAcEGd0k+1+M1sOlcf/AKqnmIR+D09qPXE59RifUfD8Ou38y/m5S2T173afYHZ9oJYey5ypUESFz7a/jHQ1Z6XVrdBKGQGZDgjzISrDIzBBE8VSabQEkhtOgENEKwzmDJbI8o6SdwwNprLRX79tYFmOSfI+WPrHAiOJj4+0efLgxNP2e/e1X88SU31L+lUX0hq8xZ6iJRhjaJ+0I8wYZmJHtDjfqNXfBtxbJ8rb4XG6VAMZZQRuIEz7Mxmud8NJNK15k6i2pVC/aerzFgcY8tznODn/AD8vUxusdoaifNaMSOEYYxOS0Cf8T8JqXw0krteY1FxXtard4ksNrDb1Iw3xU9a21zNUWFKUqAKUpQClKUApSlAeVTXu8kDVxZvA6VS0uuxL3lYxafO72Y46irqo3aVtmtXAntFSF9nnp7YK/iIq+Ota1bWQyp1Pe1LaMSjlhugBWKk7rqoC0YnwiTAMAzkAxs7F7zLqbhTYyHbuWcyAdrAxgEeUgZkNPSoqaO/BmxZmZkW7A53Y9vgHbA5gZJ5MiwmoV5GntKMTAtKYjzAFX9fnzwa9OePh9ElGr6PUUtl7Sqm+2pF1tigoQIkoRMCSMqwAM8zPSOuS3NS1ttyBXgEbWUZlfKJLDjdk/DmTHB7HknqXOuvb6dS9lnSqVL2sAjYpMcnw8nYM4ugRvnpx6cVJ02o1BYb7ahSc5XAx1DknrwM445EywaVeqL8RZY0qkD6tRhdx807zaiZO2CrqYiOROT8KmaO/fJ+stgCMmV93MQzct/jrIzE8OlXqT+DFlhStdhyygspU9QSDH3jBrZWLVOiRVFf7zRau3BZuL4V42Yujw90c3UiS6ekAk5gHir2ofallnQBRPmWRCHyg+aBc8pMT+9aYdPtFq2vmQ9ivud7bS8pdwSG+rIyN48oMF/Mh4GBk7eKyt96bZR2a3eXw/aUp5o37FIE+bcZgDqrDkZjXNJfjGnsDHRLIMjbHLsI5+70wa2XdBc2WyLFkPuJdQtqD5QoJDfIYDcASeg9B4+G5f9l/Oe3l40tmdvvXbe6qW1dpN0MYiPDV2G3o+4rAg9QeonDUd6xbtozWyzONyi35xwpZGYgbbg3RBGTt4nGLaW9/7ezwMG3ZjdOf/wAuRE5+AwKwOn1Gf/S6fk/ZtHHT7fNWWLh7W1f3Lv8A5t08RbJH93WgQpS9u8uAgPtIHBEN5lg8j0q8qiOiuG2pNi1vFyWAWyJt+YkZkdVHM4nFbLVzVyJRQIz7EAhW9keJgFtogk9cjpzZcWOX/G0q3uW/wJTfUuKVX6O/f83iW1wJWGUEnHl9oj1ySOmMmJ6MSASIMZGDB9JGK5Jw0urXgy5lSlKoBSlKAUpSgFKUoBSlKAUpSgFKUoBSlKAxLZiGPyVj6+g+FJPuv+Rv2r2qztbtQ2WXKEFSdpwxggYYsAsyeQfZPPFXx43klpjuQ3RZSfdf8jftST7r/kb9qph3iUox+rEMBO/dAkgvsIVmEZAWSQRxmNQ7zEkALbOM+eIJFsqd22FEsQRmIYz5SDuuDzPoRqRfSfdf8jftST7r/kb9qpdZ3hFssA1p44KnjcGKk+Y7tu3IHO4ezwctB3jW6yLtALY9rIMHEbfh68EdZUR7pl06q5DUi4k+6/5G/akn3X/I37VA1/aRtKpYBJYr5hvnGI2kRPqTAjMTiD/dSzG1OnNyBkqOQhx5pn0Bxiohw2XItUVZLaReyfdf8jftST7r/kb9q5+33q8qkohJ5h9vQH2SuDmMmJBzUrs7t8XrvhhV+1kPMxGQCowZx1jkDIFpcHmim3HkvgRqRbg/Bh81Yf7iva8iva5SwpSlAKUpQClKUApSlAKUpQClKUApSlAKUpQClKUApSlAK8r2lAeRSKUoBFIr2lAeUivaUB5FIr2lAKUpQClKUApSlAKUpQClKUApSlAf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8442" name="Picture 10" descr="http://infinitylabs.net/wp-content/uploads/2006/06/yaho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00808"/>
            <a:ext cx="52387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Yahoo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03" y="5445224"/>
            <a:ext cx="21717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697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Search Engine at 1997 </a:t>
            </a:r>
            <a:endParaRPr lang="zh-TW" altLang="en-US" dirty="0"/>
          </a:p>
        </p:txBody>
      </p:sp>
      <p:pic>
        <p:nvPicPr>
          <p:cNvPr id="5" name="Picture 2" descr="http://upload.wikimedia.org/wikipedia/commons/thumb/2/26/Larry_Page_in_the_European_Parliament%2C_17.06.2009.jpg/220px-Larry_Page_in_the_European_Parliament%2C_17.06.2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645024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28889" r="34063" b="53889"/>
          <a:stretch/>
        </p:blipFill>
        <p:spPr bwMode="auto">
          <a:xfrm>
            <a:off x="4489" y="1700807"/>
            <a:ext cx="83439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60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r="52604" b="7037"/>
          <a:stretch/>
        </p:blipFill>
        <p:spPr bwMode="auto">
          <a:xfrm>
            <a:off x="1115616" y="188640"/>
            <a:ext cx="6883896" cy="656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5993" y="2852936"/>
            <a:ext cx="1835695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Effectiveness 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11560" y="1196752"/>
            <a:ext cx="1436804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400" dirty="0"/>
              <a:t>Efficiency </a:t>
            </a:r>
            <a:endParaRPr lang="zh-TW" altLang="en-US" sz="2400" dirty="0"/>
          </a:p>
        </p:txBody>
      </p:sp>
      <p:pic>
        <p:nvPicPr>
          <p:cNvPr id="2054" name="Picture 6" descr="http://gb.cri.cn/mmsource/images/2006/01/18/em0601170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69365"/>
            <a:ext cx="2849239" cy="28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.blog.xuite.net/d/c/d/b/21029083/blog_2926566/txt/59515880/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72" y="926164"/>
            <a:ext cx="6120680" cy="55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prv.tw/dvbbs/UploadFile/2011-12/20111251352213489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1" y="3726050"/>
            <a:ext cx="1012262" cy="14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Page Rank Algorithm</a:t>
            </a:r>
            <a:endParaRPr lang="zh-TW" altLang="en-US" sz="4400" dirty="0"/>
          </a:p>
        </p:txBody>
      </p:sp>
      <p:pic>
        <p:nvPicPr>
          <p:cNvPr id="5" name="Picture 2" descr="http://www.chenjunlu.com/wp-content/uploads/2012/09/google_pagerank10_si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4" y="1928802"/>
            <a:ext cx="2880320" cy="1987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Introduction on PageRank</a:t>
            </a:r>
            <a:endParaRPr lang="zh-TW" altLang="en-US"/>
          </a:p>
        </p:txBody>
      </p:sp>
      <p:sp>
        <p:nvSpPr>
          <p:cNvPr id="1536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 u="sng" dirty="0"/>
              <a:t>PageRank</a:t>
            </a:r>
            <a:r>
              <a:rPr lang="en-US" altLang="zh-TW" sz="2800" dirty="0"/>
              <a:t> is a link analysis algorithm … with the purpose of "measuring" its (Webpage) relative importance within the set. </a:t>
            </a:r>
          </a:p>
          <a:p>
            <a:pPr algn="r">
              <a:buFont typeface="Arial" pitchFamily="34" charset="0"/>
              <a:buNone/>
            </a:pPr>
            <a:r>
              <a:rPr lang="en-US" altLang="zh-TW" sz="2800" dirty="0"/>
              <a:t>– </a:t>
            </a:r>
            <a:r>
              <a:rPr lang="en-US" altLang="zh-TW" sz="2800" b="1" dirty="0"/>
              <a:t>From Wikipedia, the free encyclopedia</a:t>
            </a:r>
            <a:endParaRPr lang="en-US" altLang="zh-TW" sz="2800" dirty="0"/>
          </a:p>
          <a:p>
            <a:r>
              <a:rPr lang="en-US" altLang="zh-TW" sz="2800" dirty="0"/>
              <a:t>Developed by Larry Page as his PhD research topic</a:t>
            </a:r>
          </a:p>
          <a:p>
            <a:r>
              <a:rPr lang="en-US" altLang="zh-TW" sz="2800" dirty="0"/>
              <a:t>3 years later, he quitted Stanford and founded Google with </a:t>
            </a:r>
            <a:r>
              <a:rPr lang="en-US" altLang="zh-TW" sz="2800" dirty="0" err="1"/>
              <a:t>Brin</a:t>
            </a:r>
            <a:r>
              <a:rPr lang="en-US" altLang="zh-TW" sz="2800" dirty="0"/>
              <a:t> (1998)</a:t>
            </a:r>
          </a:p>
          <a:p>
            <a:r>
              <a:rPr lang="en-US" altLang="zh-TW" sz="2800" dirty="0"/>
              <a:t>He lost his PhD qualification. In return, his net worth now is …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pPr>
              <a:buFont typeface="Arial" pitchFamily="34" charset="0"/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460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Google Toolbar PageRank Me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78" y="2489575"/>
            <a:ext cx="690076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Google Toolbar PageRank Meter With Sc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093296"/>
            <a:ext cx="31908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www.quertime.com/wp-content/uploads/2012/07/best_tips_to_increase_improve_google_pagera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3744416" cy="20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227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From the content analysis view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2387751" y="369832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547664" y="53012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659887" y="500444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251039" y="337211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796136" y="278092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352425" y="1701800"/>
            <a:ext cx="8448675" cy="5067300"/>
            <a:chOff x="222" y="1072"/>
            <a:chExt cx="5322" cy="3192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328" y="1072"/>
              <a:ext cx="5216" cy="3192"/>
            </a:xfrm>
            <a:custGeom>
              <a:avLst/>
              <a:gdLst>
                <a:gd name="T0" fmla="*/ 1208 w 5216"/>
                <a:gd name="T1" fmla="*/ 2768 h 3192"/>
                <a:gd name="T2" fmla="*/ 8 w 5216"/>
                <a:gd name="T3" fmla="*/ 1760 h 3192"/>
                <a:gd name="T4" fmla="*/ 1256 w 5216"/>
                <a:gd name="T5" fmla="*/ 224 h 3192"/>
                <a:gd name="T6" fmla="*/ 4472 w 5216"/>
                <a:gd name="T7" fmla="*/ 416 h 3192"/>
                <a:gd name="T8" fmla="*/ 5048 w 5216"/>
                <a:gd name="T9" fmla="*/ 2528 h 3192"/>
                <a:gd name="T10" fmla="*/ 3464 w 5216"/>
                <a:gd name="T11" fmla="*/ 3152 h 3192"/>
                <a:gd name="T12" fmla="*/ 1208 w 5216"/>
                <a:gd name="T13" fmla="*/ 276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16" h="3192">
                  <a:moveTo>
                    <a:pt x="1208" y="2768"/>
                  </a:moveTo>
                  <a:cubicBezTo>
                    <a:pt x="632" y="2536"/>
                    <a:pt x="0" y="2184"/>
                    <a:pt x="8" y="1760"/>
                  </a:cubicBezTo>
                  <a:cubicBezTo>
                    <a:pt x="16" y="1336"/>
                    <a:pt x="512" y="448"/>
                    <a:pt x="1256" y="224"/>
                  </a:cubicBezTo>
                  <a:cubicBezTo>
                    <a:pt x="2000" y="0"/>
                    <a:pt x="3840" y="32"/>
                    <a:pt x="4472" y="416"/>
                  </a:cubicBezTo>
                  <a:cubicBezTo>
                    <a:pt x="5104" y="800"/>
                    <a:pt x="5216" y="2072"/>
                    <a:pt x="5048" y="2528"/>
                  </a:cubicBezTo>
                  <a:cubicBezTo>
                    <a:pt x="4880" y="2984"/>
                    <a:pt x="4104" y="3112"/>
                    <a:pt x="3464" y="3152"/>
                  </a:cubicBezTo>
                  <a:cubicBezTo>
                    <a:pt x="2824" y="3192"/>
                    <a:pt x="1784" y="3000"/>
                    <a:pt x="1208" y="2768"/>
                  </a:cubicBezTo>
                  <a:close/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22" y="3528"/>
              <a:ext cx="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altLang="zh-TW">
                  <a:latin typeface="Lucida Sans" pitchFamily="34" charset="0"/>
                  <a:ea typeface="新細明體" charset="-120"/>
                </a:rPr>
                <a:t>Web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95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charset="-122"/>
              </a:rPr>
              <a:t>Cliques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600" dirty="0">
                <a:solidFill>
                  <a:srgbClr val="0000FF"/>
                </a:solidFill>
                <a:ea typeface="宋体" charset="-122"/>
              </a:rPr>
              <a:t>Maximum Clique</a:t>
            </a:r>
            <a:r>
              <a:rPr lang="en-US" altLang="zh-TW" sz="2600" dirty="0">
                <a:ea typeface="宋体" charset="-122"/>
              </a:rPr>
              <a:t>: a </a:t>
            </a:r>
            <a:r>
              <a:rPr lang="en-US" altLang="zh-TW" sz="2600" u="sng" dirty="0">
                <a:ea typeface="宋体" charset="-122"/>
              </a:rPr>
              <a:t>maximum</a:t>
            </a:r>
            <a:r>
              <a:rPr lang="en-US" altLang="zh-TW" sz="2600" dirty="0">
                <a:ea typeface="宋体" charset="-122"/>
              </a:rPr>
              <a:t> </a:t>
            </a:r>
            <a:r>
              <a:rPr lang="en-US" altLang="zh-TW" sz="2600" u="sng" dirty="0">
                <a:ea typeface="宋体" charset="-122"/>
              </a:rPr>
              <a:t>complete</a:t>
            </a:r>
            <a:r>
              <a:rPr lang="en-US" altLang="zh-TW" sz="2600" dirty="0">
                <a:ea typeface="宋体" charset="-122"/>
              </a:rPr>
              <a:t> subgraph in which all nodes are adjacent to each other</a:t>
            </a: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en-US" altLang="zh-TW" sz="2600" dirty="0">
                <a:ea typeface="宋体" charset="-122"/>
              </a:rPr>
              <a:t>Straightforward implementation to find cliques is very expensive in time complexity</a:t>
            </a: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457200" y="2760663"/>
            <a:ext cx="4329113" cy="1716087"/>
            <a:chOff x="0" y="0"/>
            <a:chExt cx="4328611" cy="1716308"/>
          </a:xfrm>
        </p:grpSpPr>
        <p:pic>
          <p:nvPicPr>
            <p:cNvPr id="13317" name="Picture 3" descr="network.pd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28611" cy="164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Oval 4"/>
            <p:cNvSpPr>
              <a:spLocks noChangeArrowheads="1"/>
            </p:cNvSpPr>
            <p:nvPr/>
          </p:nvSpPr>
          <p:spPr bwMode="auto">
            <a:xfrm>
              <a:off x="453556" y="0"/>
              <a:ext cx="1784659" cy="171630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blurRad="63500" dist="23000" dir="5400000" algn="ctr" rotWithShape="0">
                <a:srgbClr val="000000">
                  <a:alpha val="34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</p:grpSp>
      <p:sp>
        <p:nvSpPr>
          <p:cNvPr id="13319" name="TextBox 5"/>
          <p:cNvSpPr txBox="1">
            <a:spLocks noChangeArrowheads="1"/>
          </p:cNvSpPr>
          <p:nvPr/>
        </p:nvSpPr>
        <p:spPr bwMode="auto">
          <a:xfrm>
            <a:off x="5086350" y="3381375"/>
            <a:ext cx="360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/>
              <a:t>Nodes 5, 6, 7 and 8 form a clique</a:t>
            </a:r>
          </a:p>
        </p:txBody>
      </p:sp>
      <p:sp>
        <p:nvSpPr>
          <p:cNvPr id="13320" name="Slide Number Placeholder 7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DAE817E4-B1F7-734F-9436-8189A23A341D}" type="slidenum">
              <a:rPr lang="en-US" altLang="zh-TW" sz="1200">
                <a:solidFill>
                  <a:srgbClr val="898989"/>
                </a:solidFill>
              </a:rPr>
              <a:pPr algn="r"/>
              <a:t>12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826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From the link analysis view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2387751" y="369832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547664" y="53012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659887" y="500444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251039" y="337211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796136" y="278092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352425" y="1701800"/>
            <a:ext cx="8448675" cy="5067300"/>
            <a:chOff x="222" y="1072"/>
            <a:chExt cx="5322" cy="3192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328" y="1072"/>
              <a:ext cx="5216" cy="3192"/>
            </a:xfrm>
            <a:custGeom>
              <a:avLst/>
              <a:gdLst>
                <a:gd name="T0" fmla="*/ 1208 w 5216"/>
                <a:gd name="T1" fmla="*/ 2768 h 3192"/>
                <a:gd name="T2" fmla="*/ 8 w 5216"/>
                <a:gd name="T3" fmla="*/ 1760 h 3192"/>
                <a:gd name="T4" fmla="*/ 1256 w 5216"/>
                <a:gd name="T5" fmla="*/ 224 h 3192"/>
                <a:gd name="T6" fmla="*/ 4472 w 5216"/>
                <a:gd name="T7" fmla="*/ 416 h 3192"/>
                <a:gd name="T8" fmla="*/ 5048 w 5216"/>
                <a:gd name="T9" fmla="*/ 2528 h 3192"/>
                <a:gd name="T10" fmla="*/ 3464 w 5216"/>
                <a:gd name="T11" fmla="*/ 3152 h 3192"/>
                <a:gd name="T12" fmla="*/ 1208 w 5216"/>
                <a:gd name="T13" fmla="*/ 276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16" h="3192">
                  <a:moveTo>
                    <a:pt x="1208" y="2768"/>
                  </a:moveTo>
                  <a:cubicBezTo>
                    <a:pt x="632" y="2536"/>
                    <a:pt x="0" y="2184"/>
                    <a:pt x="8" y="1760"/>
                  </a:cubicBezTo>
                  <a:cubicBezTo>
                    <a:pt x="16" y="1336"/>
                    <a:pt x="512" y="448"/>
                    <a:pt x="1256" y="224"/>
                  </a:cubicBezTo>
                  <a:cubicBezTo>
                    <a:pt x="2000" y="0"/>
                    <a:pt x="3840" y="32"/>
                    <a:pt x="4472" y="416"/>
                  </a:cubicBezTo>
                  <a:cubicBezTo>
                    <a:pt x="5104" y="800"/>
                    <a:pt x="5216" y="2072"/>
                    <a:pt x="5048" y="2528"/>
                  </a:cubicBezTo>
                  <a:cubicBezTo>
                    <a:pt x="4880" y="2984"/>
                    <a:pt x="4104" y="3112"/>
                    <a:pt x="3464" y="3152"/>
                  </a:cubicBezTo>
                  <a:cubicBezTo>
                    <a:pt x="2824" y="3192"/>
                    <a:pt x="1784" y="3000"/>
                    <a:pt x="1208" y="2768"/>
                  </a:cubicBezTo>
                  <a:close/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22" y="3528"/>
              <a:ext cx="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altLang="zh-TW">
                  <a:latin typeface="Lucida Sans" pitchFamily="34" charset="0"/>
                  <a:ea typeface="新細明體" charset="-120"/>
                </a:rPr>
                <a:t>Web</a:t>
              </a:r>
            </a:p>
          </p:txBody>
        </p:sp>
      </p:grpSp>
      <p:grpSp>
        <p:nvGrpSpPr>
          <p:cNvPr id="9" name="群組 16"/>
          <p:cNvGrpSpPr/>
          <p:nvPr/>
        </p:nvGrpSpPr>
        <p:grpSpPr>
          <a:xfrm>
            <a:off x="1547664" y="2780928"/>
            <a:ext cx="4680520" cy="2952328"/>
            <a:chOff x="1547664" y="2780928"/>
            <a:chExt cx="4680520" cy="2952328"/>
          </a:xfrm>
        </p:grpSpPr>
        <p:sp>
          <p:nvSpPr>
            <p:cNvPr id="18" name="橢圓 17"/>
            <p:cNvSpPr/>
            <p:nvPr/>
          </p:nvSpPr>
          <p:spPr>
            <a:xfrm>
              <a:off x="2387751" y="369832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1547664" y="530120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3659887" y="500444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4251039" y="3372115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5796136" y="278092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" name="直線單箭頭接點 22"/>
            <p:cNvCxnSpPr>
              <a:stCxn id="18" idx="3"/>
              <a:endCxn id="19" idx="0"/>
            </p:cNvCxnSpPr>
            <p:nvPr/>
          </p:nvCxnSpPr>
          <p:spPr>
            <a:xfrm flipH="1">
              <a:off x="1763688" y="4067100"/>
              <a:ext cx="687335" cy="12341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18" idx="5"/>
              <a:endCxn id="20" idx="1"/>
            </p:cNvCxnSpPr>
            <p:nvPr/>
          </p:nvCxnSpPr>
          <p:spPr>
            <a:xfrm>
              <a:off x="2756527" y="4067100"/>
              <a:ext cx="966632" cy="100061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19" idx="6"/>
              <a:endCxn id="20" idx="2"/>
            </p:cNvCxnSpPr>
            <p:nvPr/>
          </p:nvCxnSpPr>
          <p:spPr>
            <a:xfrm flipV="1">
              <a:off x="1979712" y="5220464"/>
              <a:ext cx="1680175" cy="2967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8" idx="6"/>
              <a:endCxn id="21" idx="2"/>
            </p:cNvCxnSpPr>
            <p:nvPr/>
          </p:nvCxnSpPr>
          <p:spPr>
            <a:xfrm flipV="1">
              <a:off x="2819799" y="3588139"/>
              <a:ext cx="1431240" cy="3262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0" idx="7"/>
              <a:endCxn id="21" idx="3"/>
            </p:cNvCxnSpPr>
            <p:nvPr/>
          </p:nvCxnSpPr>
          <p:spPr>
            <a:xfrm flipV="1">
              <a:off x="4028663" y="3740891"/>
              <a:ext cx="285648" cy="132682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21" idx="6"/>
              <a:endCxn id="22" idx="3"/>
            </p:cNvCxnSpPr>
            <p:nvPr/>
          </p:nvCxnSpPr>
          <p:spPr>
            <a:xfrm flipV="1">
              <a:off x="4683087" y="3149704"/>
              <a:ext cx="1176321" cy="43843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r>
              <a:rPr lang="en-US" altLang="zh-TW" dirty="0"/>
              <a:t>What is the most important node in the following graph ?</a:t>
            </a:r>
            <a:endParaRPr lang="zh-TW" altLang="en-US" dirty="0"/>
          </a:p>
        </p:txBody>
      </p:sp>
      <p:grpSp>
        <p:nvGrpSpPr>
          <p:cNvPr id="4" name="群組 15"/>
          <p:cNvGrpSpPr/>
          <p:nvPr/>
        </p:nvGrpSpPr>
        <p:grpSpPr>
          <a:xfrm>
            <a:off x="1547664" y="2780928"/>
            <a:ext cx="4680520" cy="2952328"/>
            <a:chOff x="1547664" y="2780928"/>
            <a:chExt cx="4680520" cy="2952328"/>
          </a:xfrm>
        </p:grpSpPr>
        <p:sp>
          <p:nvSpPr>
            <p:cNvPr id="17" name="橢圓 16"/>
            <p:cNvSpPr/>
            <p:nvPr/>
          </p:nvSpPr>
          <p:spPr>
            <a:xfrm>
              <a:off x="2387751" y="369832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1547664" y="530120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3659887" y="500444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4251039" y="3372115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5796136" y="278092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單箭頭接點 24"/>
            <p:cNvCxnSpPr>
              <a:stCxn id="17" idx="3"/>
              <a:endCxn id="19" idx="0"/>
            </p:cNvCxnSpPr>
            <p:nvPr/>
          </p:nvCxnSpPr>
          <p:spPr>
            <a:xfrm flipH="1">
              <a:off x="1763688" y="4067100"/>
              <a:ext cx="687335" cy="12341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7" idx="5"/>
              <a:endCxn id="20" idx="1"/>
            </p:cNvCxnSpPr>
            <p:nvPr/>
          </p:nvCxnSpPr>
          <p:spPr>
            <a:xfrm>
              <a:off x="2756527" y="4067100"/>
              <a:ext cx="966632" cy="100061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19" idx="6"/>
              <a:endCxn id="20" idx="2"/>
            </p:cNvCxnSpPr>
            <p:nvPr/>
          </p:nvCxnSpPr>
          <p:spPr>
            <a:xfrm flipV="1">
              <a:off x="1979712" y="5220464"/>
              <a:ext cx="1680175" cy="2967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17" idx="6"/>
              <a:endCxn id="22" idx="2"/>
            </p:cNvCxnSpPr>
            <p:nvPr/>
          </p:nvCxnSpPr>
          <p:spPr>
            <a:xfrm flipV="1">
              <a:off x="2819799" y="3588139"/>
              <a:ext cx="1431240" cy="3262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20" idx="7"/>
              <a:endCxn id="22" idx="3"/>
            </p:cNvCxnSpPr>
            <p:nvPr/>
          </p:nvCxnSpPr>
          <p:spPr>
            <a:xfrm flipV="1">
              <a:off x="4028663" y="3740891"/>
              <a:ext cx="285648" cy="132682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22" idx="6"/>
              <a:endCxn id="23" idx="3"/>
            </p:cNvCxnSpPr>
            <p:nvPr/>
          </p:nvCxnSpPr>
          <p:spPr>
            <a:xfrm flipV="1">
              <a:off x="4683087" y="3149704"/>
              <a:ext cx="1176321" cy="43843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9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Using popularity as measure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pPr eaLnBrk="1" hangingPunct="1"/>
            <a:endParaRPr lang="en-US" altLang="zh-TW" sz="2800" dirty="0">
              <a:ea typeface="新細明體" pitchFamily="18" charset="-120"/>
            </a:endParaRPr>
          </a:p>
          <a:p>
            <a:pPr eaLnBrk="1" hangingPunct="1"/>
            <a:r>
              <a:rPr lang="en-US" altLang="zh-TW" sz="2800" dirty="0">
                <a:solidFill>
                  <a:srgbClr val="C00000"/>
                </a:solidFill>
                <a:ea typeface="新細明體" pitchFamily="18" charset="-120"/>
              </a:rPr>
              <a:t>Each page gets a static score = the number of in-links plus the number of out-links.</a:t>
            </a:r>
          </a:p>
          <a:p>
            <a:pPr eaLnBrk="1" hangingPunct="1"/>
            <a:r>
              <a:rPr lang="en-US" altLang="zh-TW" sz="2800" dirty="0">
                <a:ea typeface="新細明體" pitchFamily="18" charset="-120"/>
              </a:rPr>
              <a:t>Static score of a page = number of its in-links.</a:t>
            </a:r>
          </a:p>
          <a:p>
            <a:r>
              <a:rPr lang="en-US" altLang="zh-TW" sz="2800" dirty="0">
                <a:ea typeface="新細明體" pitchFamily="18" charset="-120"/>
              </a:rPr>
              <a:t>How do you spam each of the following heuristics so your page gets a high score?</a:t>
            </a:r>
          </a:p>
          <a:p>
            <a:pPr eaLnBrk="1" hangingPunct="1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24578" name="Picture 2" descr="http://2.bp.blogspot.com/_wjv25TeNyrE/TUejes-FSaI/AAAAAAAADfQ/aPaxxAnR2SY/s1600/169732_10150139574525786_236720165785_8708594_4634339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3861048"/>
            <a:ext cx="2376264" cy="237626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Ranking web pages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Web pages are not equally “important”</a:t>
            </a:r>
          </a:p>
          <a:p>
            <a:pPr lvl="1"/>
            <a:r>
              <a:rPr lang="en-US" altLang="zh-TW" sz="2000" dirty="0">
                <a:solidFill>
                  <a:schemeClr val="accent2"/>
                </a:solidFill>
                <a:ea typeface="新細明體" pitchFamily="18" charset="-120"/>
              </a:rPr>
              <a:t>www.joe-schmoe.com</a:t>
            </a:r>
            <a:r>
              <a:rPr lang="en-US" altLang="zh-TW" dirty="0">
                <a:ea typeface="新細明體" pitchFamily="18" charset="-120"/>
              </a:rPr>
              <a:t> v </a:t>
            </a:r>
            <a:r>
              <a:rPr lang="en-US" altLang="zh-TW" sz="2000" dirty="0">
                <a:solidFill>
                  <a:schemeClr val="accent2"/>
                </a:solidFill>
                <a:ea typeface="新細明體" pitchFamily="18" charset="-120"/>
              </a:rPr>
              <a:t>www.stanford.edu</a:t>
            </a:r>
          </a:p>
          <a:p>
            <a:r>
              <a:rPr lang="en-US" altLang="zh-TW" dirty="0" err="1">
                <a:ea typeface="新細明體" pitchFamily="18" charset="-120"/>
              </a:rPr>
              <a:t>Inlinks</a:t>
            </a:r>
            <a:r>
              <a:rPr lang="en-US" altLang="zh-TW" dirty="0">
                <a:ea typeface="新細明體" pitchFamily="18" charset="-120"/>
              </a:rPr>
              <a:t> as votes</a:t>
            </a:r>
          </a:p>
          <a:p>
            <a:pPr lvl="1"/>
            <a:r>
              <a:rPr lang="en-US" altLang="zh-TW" sz="2000" dirty="0">
                <a:ea typeface="新細明體" pitchFamily="18" charset="-120"/>
                <a:hlinkClick r:id="rId3"/>
              </a:rPr>
              <a:t>www.stanford.edu</a:t>
            </a:r>
            <a:r>
              <a:rPr lang="en-US" altLang="zh-TW" sz="2000" dirty="0">
                <a:ea typeface="新細明體" pitchFamily="18" charset="-120"/>
              </a:rPr>
              <a:t> has 23,400 </a:t>
            </a:r>
            <a:r>
              <a:rPr lang="en-US" altLang="zh-TW" sz="2000" dirty="0" err="1">
                <a:ea typeface="新細明體" pitchFamily="18" charset="-120"/>
              </a:rPr>
              <a:t>inlinks</a:t>
            </a:r>
            <a:endParaRPr lang="en-US" altLang="zh-TW" sz="20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  <a:hlinkClick r:id="rId4"/>
              </a:rPr>
              <a:t>www.joe-schmoe.com</a:t>
            </a:r>
            <a:r>
              <a:rPr lang="en-US" altLang="zh-TW" sz="2000" dirty="0">
                <a:ea typeface="新細明體" pitchFamily="18" charset="-120"/>
              </a:rPr>
              <a:t> has 1 </a:t>
            </a:r>
            <a:r>
              <a:rPr lang="en-US" altLang="zh-TW" sz="2000" dirty="0" err="1">
                <a:ea typeface="新細明體" pitchFamily="18" charset="-120"/>
              </a:rPr>
              <a:t>inlink</a:t>
            </a:r>
            <a:endParaRPr lang="en-US" altLang="zh-TW" sz="2000" dirty="0">
              <a:ea typeface="新細明體" pitchFamily="18" charset="-120"/>
            </a:endParaRPr>
          </a:p>
          <a:p>
            <a:r>
              <a:rPr lang="en-US" altLang="zh-TW" sz="2400" dirty="0">
                <a:ea typeface="新細明體" pitchFamily="18" charset="-120"/>
              </a:rPr>
              <a:t>Are all </a:t>
            </a:r>
            <a:r>
              <a:rPr lang="en-US" altLang="zh-TW" sz="2400" dirty="0" err="1">
                <a:ea typeface="新細明體" pitchFamily="18" charset="-120"/>
              </a:rPr>
              <a:t>inlinks</a:t>
            </a:r>
            <a:r>
              <a:rPr lang="en-US" altLang="zh-TW" sz="2400" dirty="0">
                <a:ea typeface="新細明體" pitchFamily="18" charset="-120"/>
              </a:rPr>
              <a:t> equal?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Recursive question! </a:t>
            </a:r>
            <a:endParaRPr lang="en-US" altLang="zh-TW" sz="2000" dirty="0">
              <a:solidFill>
                <a:schemeClr val="accent2"/>
              </a:solidFill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PageRank</a:t>
            </a:r>
            <a:r>
              <a:rPr lang="en-US" altLang="zh-TW" dirty="0"/>
              <a:t>: Defined (1/2)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Each link’s vote is proportional to the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importance</a:t>
            </a:r>
            <a:r>
              <a:rPr lang="en-US" altLang="zh-TW">
                <a:ea typeface="新細明體" pitchFamily="18" charset="-120"/>
              </a:rPr>
              <a:t> of its source page</a:t>
            </a:r>
          </a:p>
          <a:p>
            <a:r>
              <a:rPr lang="en-US" altLang="zh-TW">
                <a:ea typeface="新細明體" pitchFamily="18" charset="-120"/>
              </a:rPr>
              <a:t>If page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 with importance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 has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n</a:t>
            </a:r>
            <a:r>
              <a:rPr lang="en-US" altLang="zh-TW">
                <a:ea typeface="新細明體" pitchFamily="18" charset="-120"/>
              </a:rPr>
              <a:t> outlinks, each link gets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x/n</a:t>
            </a:r>
            <a:r>
              <a:rPr lang="en-US" altLang="zh-TW">
                <a:ea typeface="新細明體" pitchFamily="18" charset="-120"/>
              </a:rPr>
              <a:t> votes</a:t>
            </a:r>
          </a:p>
          <a:p>
            <a:r>
              <a:rPr lang="en-US" altLang="zh-TW">
                <a:ea typeface="新細明體" pitchFamily="18" charset="-120"/>
              </a:rPr>
              <a:t>Page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’s own importance is the sum of the votes on its inlinks</a:t>
            </a:r>
          </a:p>
        </p:txBody>
      </p:sp>
      <p:pic>
        <p:nvPicPr>
          <p:cNvPr id="78850" name="Picture 2" descr="http://www.linksandlaw.com/068e697c8bf73e960cd681890ca46f5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301208"/>
            <a:ext cx="5472608" cy="63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PageRank: Defined (2/2)</a:t>
            </a:r>
            <a:endParaRPr lang="zh-TW" altLang="en-US" dirty="0"/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/>
              <a:t>PageRank = Importance of the Webpage</a:t>
            </a:r>
          </a:p>
          <a:p>
            <a:r>
              <a:rPr lang="en-US" altLang="zh-TW" sz="2800"/>
              <a:t>Concept is simple:</a:t>
            </a:r>
          </a:p>
          <a:p>
            <a:endParaRPr lang="en-US" altLang="zh-TW" sz="2800"/>
          </a:p>
          <a:p>
            <a:endParaRPr lang="en-US" altLang="zh-TW" sz="2800"/>
          </a:p>
          <a:p>
            <a:pPr>
              <a:buFont typeface="Arial" pitchFamily="34" charset="0"/>
              <a:buNone/>
            </a:pPr>
            <a:endParaRPr lang="zh-TW" altLang="en-US" sz="2800"/>
          </a:p>
        </p:txBody>
      </p:sp>
      <p:grpSp>
        <p:nvGrpSpPr>
          <p:cNvPr id="2" name="群組 18"/>
          <p:cNvGrpSpPr>
            <a:grpSpLocks/>
          </p:cNvGrpSpPr>
          <p:nvPr/>
        </p:nvGrpSpPr>
        <p:grpSpPr bwMode="auto">
          <a:xfrm>
            <a:off x="785813" y="2705100"/>
            <a:ext cx="8089900" cy="3652838"/>
            <a:chOff x="928662" y="2561578"/>
            <a:chExt cx="8090074" cy="3653504"/>
          </a:xfrm>
        </p:grpSpPr>
        <p:pic>
          <p:nvPicPr>
            <p:cNvPr id="1638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62" y="2714620"/>
              <a:ext cx="3643338" cy="2732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9" name="文字方塊 6"/>
            <p:cNvSpPr txBox="1">
              <a:spLocks noChangeArrowheads="1"/>
            </p:cNvSpPr>
            <p:nvPr/>
          </p:nvSpPr>
          <p:spPr bwMode="auto">
            <a:xfrm>
              <a:off x="1214414" y="3714752"/>
              <a:ext cx="3000396" cy="126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4800" b="1" dirty="0">
                  <a:solidFill>
                    <a:schemeClr val="bg1"/>
                  </a:solidFill>
                </a:rPr>
                <a:t>Bloomberg</a:t>
              </a:r>
            </a:p>
            <a:p>
              <a:r>
                <a:rPr lang="en-US" altLang="zh-TW" sz="2800" b="1" dirty="0">
                  <a:solidFill>
                    <a:schemeClr val="bg1"/>
                  </a:solidFill>
                </a:rPr>
                <a:t>PageRank=60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4643492" y="2928358"/>
              <a:ext cx="212412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4643492" y="4428818"/>
              <a:ext cx="1714537" cy="158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4643492" y="3714313"/>
              <a:ext cx="212412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93" name="文字方塊 11"/>
            <p:cNvSpPr txBox="1">
              <a:spLocks noChangeArrowheads="1"/>
            </p:cNvSpPr>
            <p:nvPr/>
          </p:nvSpPr>
          <p:spPr bwMode="auto">
            <a:xfrm>
              <a:off x="5429256" y="2561578"/>
              <a:ext cx="500066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2400"/>
                <a:t>20</a:t>
              </a:r>
            </a:p>
            <a:p>
              <a:endParaRPr lang="en-US" altLang="zh-TW" sz="2400"/>
            </a:p>
            <a:p>
              <a:r>
                <a:rPr lang="en-US" altLang="zh-TW" sz="2400"/>
                <a:t>20</a:t>
              </a:r>
            </a:p>
            <a:p>
              <a:endParaRPr lang="en-US" altLang="zh-TW" sz="2400"/>
            </a:p>
            <a:p>
              <a:r>
                <a:rPr lang="en-US" altLang="zh-TW" sz="2400"/>
                <a:t>20</a:t>
              </a:r>
              <a:endParaRPr lang="zh-TW" altLang="en-US" sz="2400"/>
            </a:p>
          </p:txBody>
        </p:sp>
        <p:pic>
          <p:nvPicPr>
            <p:cNvPr id="1639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50" y="4214818"/>
              <a:ext cx="2660786" cy="2000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直線單箭頭接點 14"/>
            <p:cNvCxnSpPr/>
            <p:nvPr/>
          </p:nvCxnSpPr>
          <p:spPr>
            <a:xfrm flipV="1">
              <a:off x="4214858" y="5359263"/>
              <a:ext cx="2143171" cy="85581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96" name="文字方塊 16"/>
            <p:cNvSpPr txBox="1">
              <a:spLocks noChangeArrowheads="1"/>
            </p:cNvSpPr>
            <p:nvPr/>
          </p:nvSpPr>
          <p:spPr bwMode="auto">
            <a:xfrm>
              <a:off x="5000628" y="5324789"/>
              <a:ext cx="5000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2400"/>
                <a:t>10</a:t>
              </a:r>
            </a:p>
          </p:txBody>
        </p:sp>
        <p:sp>
          <p:nvSpPr>
            <p:cNvPr id="16397" name="文字方塊 17"/>
            <p:cNvSpPr txBox="1">
              <a:spLocks noChangeArrowheads="1"/>
            </p:cNvSpPr>
            <p:nvPr/>
          </p:nvSpPr>
          <p:spPr bwMode="auto">
            <a:xfrm>
              <a:off x="6786578" y="4786322"/>
              <a:ext cx="185738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2400" dirty="0"/>
                <a:t>PageRank=</a:t>
              </a:r>
            </a:p>
            <a:p>
              <a:r>
                <a:rPr lang="en-US" altLang="zh-TW" sz="2400" dirty="0"/>
                <a:t>20+10 = 30</a:t>
              </a:r>
            </a:p>
          </p:txBody>
        </p:sp>
      </p:grpSp>
      <p:pic>
        <p:nvPicPr>
          <p:cNvPr id="17412" name="Picture 4" descr="http://www.omegaweb.com/wp-content/uploads/2012/09/How-Google-Determines-PageRa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98" y="5718983"/>
            <a:ext cx="1964803" cy="94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570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Simple “flow” model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81000" y="2390775"/>
            <a:ext cx="4038600" cy="3124200"/>
            <a:chOff x="240" y="1296"/>
            <a:chExt cx="2544" cy="1968"/>
          </a:xfrm>
        </p:grpSpPr>
        <p:sp>
          <p:nvSpPr>
            <p:cNvPr id="10244" name="Oval 4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10245" name="Oval 5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10246" name="Oval 6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10247" name="Line 7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48" name="Line 8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49" name="Line 9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50" name="Line 10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0251" name="AutoShape 11"/>
            <p:cNvCxnSpPr>
              <a:cxnSpLocks noChangeShapeType="1"/>
              <a:stCxn id="10244" idx="6"/>
              <a:endCxn id="10244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1416050" y="26955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y</a:t>
            </a:r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974725" y="5562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a</a:t>
            </a: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3581400" y="54864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m</a:t>
            </a:r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2193925" y="35814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y/2</a:t>
            </a:r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3276600" y="2314575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y/2</a:t>
            </a:r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914400" y="3457575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a/2</a:t>
            </a:r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2270125" y="53340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a/2</a:t>
            </a:r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 bwMode="auto">
          <a:xfrm>
            <a:off x="2346325" y="44958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m</a:t>
            </a: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4191000" y="1752600"/>
            <a:ext cx="3276600" cy="154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y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a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m</a:t>
            </a:r>
            <a:endParaRPr lang="en-US" altLang="zh-TW" sz="2800">
              <a:latin typeface="Tahoma" pitchFamily="34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m</a:t>
            </a:r>
            <a:r>
              <a:rPr lang="en-US" altLang="zh-TW" sz="2800">
                <a:latin typeface="Tahoma" pitchFamily="34" charset="0"/>
              </a:rPr>
              <a:t> =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6" grpId="0"/>
      <p:bldP spid="10257" grpId="0"/>
      <p:bldP spid="10258" grpId="0"/>
      <p:bldP spid="10259" grpId="0"/>
      <p:bldP spid="10260" grpId="0"/>
      <p:bldP spid="1026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Solving the flow equations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3 equations, 3 unknowns, no constants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No unique solution</a:t>
            </a:r>
          </a:p>
          <a:p>
            <a:r>
              <a:rPr lang="en-US" altLang="zh-TW" dirty="0">
                <a:ea typeface="新細明體" pitchFamily="18" charset="-120"/>
              </a:rPr>
              <a:t>Additional constraint forces uniqueness</a:t>
            </a:r>
          </a:p>
          <a:p>
            <a:pPr lvl="1"/>
            <a:r>
              <a:rPr lang="en-US" altLang="zh-TW" dirty="0" err="1">
                <a:ea typeface="新細明體" pitchFamily="18" charset="-120"/>
              </a:rPr>
              <a:t>y+a+m</a:t>
            </a:r>
            <a:r>
              <a:rPr lang="en-US" altLang="zh-TW" dirty="0">
                <a:ea typeface="新細明體" pitchFamily="18" charset="-120"/>
              </a:rPr>
              <a:t> = 1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y = 2/5, a = 2/5, m = 1/5</a:t>
            </a:r>
          </a:p>
          <a:p>
            <a:r>
              <a:rPr lang="en-US" altLang="zh-TW" dirty="0">
                <a:ea typeface="新細明體" pitchFamily="18" charset="-120"/>
              </a:rPr>
              <a:t>Gaussian elimination method works for small examples, but we need a better method for large graphs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Matrix formulation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>
                <a:ea typeface="新細明體" pitchFamily="18" charset="-120"/>
              </a:rPr>
              <a:t>Matrix </a:t>
            </a:r>
            <a:r>
              <a:rPr lang="en-US" altLang="zh-TW" sz="2400" b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has one row and one column for each web page</a:t>
            </a:r>
          </a:p>
          <a:p>
            <a:r>
              <a:rPr lang="en-US" altLang="zh-TW" sz="2400" dirty="0">
                <a:ea typeface="新細明體" pitchFamily="18" charset="-120"/>
              </a:rPr>
              <a:t>Suppose page j has n </a:t>
            </a:r>
            <a:r>
              <a:rPr lang="en-US" altLang="zh-TW" sz="2400" dirty="0" err="1">
                <a:ea typeface="新細明體" pitchFamily="18" charset="-120"/>
              </a:rPr>
              <a:t>outlinks</a:t>
            </a:r>
            <a:endParaRPr lang="en-US" altLang="zh-TW" sz="24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</a:rPr>
              <a:t>If j </a:t>
            </a:r>
            <a:r>
              <a:rPr lang="en-US" altLang="zh-TW" sz="2000" dirty="0">
                <a:latin typeface="cmsy10" pitchFamily="34" charset="0"/>
                <a:ea typeface="新細明體" pitchFamily="18" charset="-120"/>
                <a:sym typeface="Wingdings" pitchFamily="2" charset="2"/>
              </a:rPr>
              <a:t></a:t>
            </a:r>
            <a:r>
              <a:rPr lang="en-US" altLang="zh-TW" sz="2000" dirty="0">
                <a:ea typeface="新細明體" pitchFamily="18" charset="-120"/>
              </a:rPr>
              <a:t> </a:t>
            </a:r>
            <a:r>
              <a:rPr lang="en-US" altLang="zh-TW" sz="2000" dirty="0" err="1">
                <a:ea typeface="新細明體" pitchFamily="18" charset="-120"/>
              </a:rPr>
              <a:t>i</a:t>
            </a:r>
            <a:r>
              <a:rPr lang="en-US" altLang="zh-TW" sz="2000" dirty="0">
                <a:ea typeface="新細明體" pitchFamily="18" charset="-120"/>
              </a:rPr>
              <a:t>, then </a:t>
            </a:r>
            <a:r>
              <a:rPr lang="en-US" altLang="zh-TW" sz="2000" dirty="0" err="1">
                <a:ea typeface="新細明體" pitchFamily="18" charset="-120"/>
              </a:rPr>
              <a:t>M</a:t>
            </a:r>
            <a:r>
              <a:rPr lang="en-US" altLang="zh-TW" sz="2000" baseline="-25000" dirty="0" err="1">
                <a:ea typeface="新細明體" pitchFamily="18" charset="-120"/>
              </a:rPr>
              <a:t>ij</a:t>
            </a:r>
            <a:r>
              <a:rPr lang="en-US" altLang="zh-TW" sz="2000" dirty="0">
                <a:ea typeface="新細明體" pitchFamily="18" charset="-120"/>
              </a:rPr>
              <a:t>=1/n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Else </a:t>
            </a:r>
            <a:r>
              <a:rPr lang="en-US" altLang="zh-TW" sz="2000" dirty="0" err="1">
                <a:ea typeface="新細明體" pitchFamily="18" charset="-120"/>
              </a:rPr>
              <a:t>M</a:t>
            </a:r>
            <a:r>
              <a:rPr lang="en-US" altLang="zh-TW" sz="2000" baseline="-25000" dirty="0" err="1">
                <a:ea typeface="新細明體" pitchFamily="18" charset="-120"/>
              </a:rPr>
              <a:t>ij</a:t>
            </a:r>
            <a:r>
              <a:rPr lang="en-US" altLang="zh-TW" sz="2000" dirty="0">
                <a:ea typeface="新細明體" pitchFamily="18" charset="-120"/>
              </a:rPr>
              <a:t>=0</a:t>
            </a:r>
          </a:p>
          <a:p>
            <a:r>
              <a:rPr lang="en-US" altLang="zh-TW" sz="2400" b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is a </a:t>
            </a:r>
            <a:r>
              <a:rPr lang="en-US" altLang="zh-TW" sz="2400" dirty="0">
                <a:solidFill>
                  <a:schemeClr val="accent2"/>
                </a:solidFill>
                <a:ea typeface="新細明體" pitchFamily="18" charset="-120"/>
              </a:rPr>
              <a:t>column</a:t>
            </a: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chemeClr val="accent2"/>
                </a:solidFill>
                <a:ea typeface="新細明體" pitchFamily="18" charset="-120"/>
              </a:rPr>
              <a:t>stochastic matrix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Columns sum to 1</a:t>
            </a:r>
          </a:p>
          <a:p>
            <a:r>
              <a:rPr lang="en-US" altLang="zh-TW" sz="2400" dirty="0">
                <a:ea typeface="新細明體" pitchFamily="18" charset="-120"/>
              </a:rPr>
              <a:t>Suppose </a:t>
            </a:r>
            <a:r>
              <a:rPr lang="en-US" altLang="zh-TW" sz="2400" b="1" dirty="0">
                <a:ea typeface="新細明體" pitchFamily="18" charset="-120"/>
              </a:rPr>
              <a:t>r</a:t>
            </a:r>
            <a:r>
              <a:rPr lang="en-US" altLang="zh-TW" sz="2400" dirty="0">
                <a:ea typeface="新細明體" pitchFamily="18" charset="-120"/>
              </a:rPr>
              <a:t> is a vector with one entry per web page</a:t>
            </a:r>
          </a:p>
          <a:p>
            <a:pPr lvl="1"/>
            <a:r>
              <a:rPr lang="en-US" altLang="zh-TW" sz="2000" dirty="0" err="1">
                <a:ea typeface="新細明體" pitchFamily="18" charset="-120"/>
              </a:rPr>
              <a:t>r</a:t>
            </a:r>
            <a:r>
              <a:rPr lang="en-US" altLang="zh-TW" sz="2000" baseline="-25000" dirty="0" err="1">
                <a:ea typeface="新細明體" pitchFamily="18" charset="-120"/>
              </a:rPr>
              <a:t>i</a:t>
            </a:r>
            <a:r>
              <a:rPr lang="en-US" altLang="zh-TW" sz="2000" dirty="0">
                <a:ea typeface="新細明體" pitchFamily="18" charset="-120"/>
              </a:rPr>
              <a:t> is the importance score of page </a:t>
            </a:r>
            <a:r>
              <a:rPr lang="en-US" altLang="zh-TW" sz="2000" dirty="0" err="1">
                <a:ea typeface="新細明體" pitchFamily="18" charset="-120"/>
              </a:rPr>
              <a:t>i</a:t>
            </a:r>
            <a:endParaRPr lang="en-US" altLang="zh-TW" sz="20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</a:rPr>
              <a:t>Call it the </a:t>
            </a:r>
            <a:r>
              <a:rPr lang="en-US" altLang="zh-TW" sz="2000" dirty="0">
                <a:solidFill>
                  <a:schemeClr val="accent2"/>
                </a:solidFill>
                <a:ea typeface="新細明體" pitchFamily="18" charset="-120"/>
              </a:rPr>
              <a:t>rank vector</a:t>
            </a:r>
          </a:p>
          <a:p>
            <a:pPr>
              <a:buFont typeface="Wingdings" pitchFamily="2" charset="2"/>
              <a:buNone/>
            </a:pPr>
            <a:endParaRPr lang="en-US" altLang="zh-TW" sz="2400" dirty="0">
              <a:ea typeface="新細明體" pitchFamily="18" charset="-120"/>
            </a:endParaRPr>
          </a:p>
          <a:p>
            <a:endParaRPr lang="en-US" altLang="zh-TW" sz="2400" dirty="0">
              <a:ea typeface="新細明體" pitchFamily="18" charset="-120"/>
            </a:endParaRPr>
          </a:p>
          <a:p>
            <a:endParaRPr lang="en-US" altLang="zh-TW" sz="2400" dirty="0">
              <a:solidFill>
                <a:schemeClr val="accent2"/>
              </a:solidFill>
              <a:ea typeface="新細明體" pitchFamily="18" charset="-120"/>
            </a:endParaRPr>
          </a:p>
          <a:p>
            <a:endParaRPr lang="en-US" altLang="zh-TW" sz="2400" dirty="0">
              <a:ea typeface="新細明體" pitchFamily="18" charset="-120"/>
            </a:endParaRPr>
          </a:p>
        </p:txBody>
      </p:sp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5220072" y="2132856"/>
            <a:ext cx="332592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3400" y="1828800"/>
            <a:ext cx="3505200" cy="2743200"/>
            <a:chOff x="240" y="1296"/>
            <a:chExt cx="2544" cy="1968"/>
          </a:xfrm>
        </p:grpSpPr>
        <p:sp>
          <p:nvSpPr>
            <p:cNvPr id="75781" name="Oval 5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75782" name="Oval 6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75783" name="Oval 7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75784" name="Line 8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85" name="Line 9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86" name="Line 10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87" name="Line 11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75788" name="AutoShape 12"/>
            <p:cNvCxnSpPr>
              <a:cxnSpLocks noChangeShapeType="1"/>
              <a:stCxn id="75781" idx="6"/>
              <a:endCxn id="75781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6088063" y="1863725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5614988" y="1828800"/>
            <a:ext cx="18018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1</a:t>
            </a:r>
          </a:p>
          <a:p>
            <a:r>
              <a:rPr lang="en-US" altLang="zh-TW" sz="2400">
                <a:latin typeface="Times New Roman" pitchFamily="18" charset="0"/>
              </a:rPr>
              <a:t>m    0  1/2   0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6148388" y="1371600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75793" name="Text Box 17"/>
          <p:cNvSpPr txBox="1">
            <a:spLocks noChangeArrowheads="1"/>
          </p:cNvSpPr>
          <p:nvPr/>
        </p:nvSpPr>
        <p:spPr bwMode="auto">
          <a:xfrm>
            <a:off x="533400" y="4703763"/>
            <a:ext cx="3276600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y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a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m</a:t>
            </a:r>
            <a:endParaRPr lang="en-US" altLang="zh-TW" sz="2800">
              <a:latin typeface="Tahoma" pitchFamily="34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m</a:t>
            </a:r>
            <a:r>
              <a:rPr lang="en-US" altLang="zh-TW" sz="2800">
                <a:latin typeface="Tahoma" pitchFamily="34" charset="0"/>
              </a:rPr>
              <a:t> =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759450" y="3581400"/>
            <a:ext cx="2774950" cy="2209800"/>
            <a:chOff x="3628" y="2256"/>
            <a:chExt cx="1748" cy="1392"/>
          </a:xfrm>
        </p:grpSpPr>
        <p:sp>
          <p:nvSpPr>
            <p:cNvPr id="75792" name="Text Box 16"/>
            <p:cNvSpPr txBox="1">
              <a:spLocks noChangeArrowheads="1"/>
            </p:cNvSpPr>
            <p:nvPr/>
          </p:nvSpPr>
          <p:spPr bwMode="auto">
            <a:xfrm>
              <a:off x="4032" y="2256"/>
              <a:ext cx="96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r = </a:t>
              </a:r>
              <a:r>
                <a:rPr lang="en-US" altLang="zh-TW" sz="3200" b="1" dirty="0" err="1">
                  <a:solidFill>
                    <a:srgbClr val="FF0000"/>
                  </a:solidFill>
                </a:rPr>
                <a:t>Mr</a:t>
              </a:r>
              <a:endParaRPr lang="en-US" altLang="zh-TW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75798" name="Rectangle 22"/>
            <p:cNvSpPr>
              <a:spLocks noChangeArrowheads="1"/>
            </p:cNvSpPr>
            <p:nvPr/>
          </p:nvSpPr>
          <p:spPr bwMode="auto">
            <a:xfrm>
              <a:off x="4128" y="2854"/>
              <a:ext cx="91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99" name="Text Box 23"/>
            <p:cNvSpPr txBox="1">
              <a:spLocks noChangeArrowheads="1"/>
            </p:cNvSpPr>
            <p:nvPr/>
          </p:nvSpPr>
          <p:spPr bwMode="auto">
            <a:xfrm>
              <a:off x="3628" y="2832"/>
              <a:ext cx="174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 y       1/2 1/2   0     y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a   =  1/2   0    1     a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m       0  1/2   0     m</a:t>
              </a:r>
            </a:p>
          </p:txBody>
        </p:sp>
        <p:sp>
          <p:nvSpPr>
            <p:cNvPr id="75800" name="Rectangle 24"/>
            <p:cNvSpPr>
              <a:spLocks noChangeArrowheads="1"/>
            </p:cNvSpPr>
            <p:nvPr/>
          </p:nvSpPr>
          <p:spPr bwMode="auto">
            <a:xfrm>
              <a:off x="3648" y="2832"/>
              <a:ext cx="288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auto">
            <a:xfrm>
              <a:off x="5088" y="2832"/>
              <a:ext cx="2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pitchFamily="2" charset="-122"/>
              </a:rPr>
              <a:t>Clique Percolation Method (CPM)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Clique is a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very strict </a:t>
            </a:r>
            <a:r>
              <a:rPr lang="en-US" altLang="zh-TW" sz="2400" dirty="0">
                <a:ea typeface="宋体" pitchFamily="2" charset="-122"/>
              </a:rPr>
              <a:t>definition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Normally use cliques as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a core or a seed </a:t>
            </a:r>
            <a:r>
              <a:rPr lang="en-US" altLang="zh-TW" sz="2400" dirty="0">
                <a:ea typeface="宋体" pitchFamily="2" charset="-122"/>
              </a:rPr>
              <a:t>to find larger communities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CPM is a method to find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overlapping</a:t>
            </a:r>
            <a:r>
              <a:rPr lang="en-US" altLang="zh-TW" sz="2400" dirty="0">
                <a:ea typeface="宋体" pitchFamily="2" charset="-122"/>
              </a:rPr>
              <a:t> communities</a:t>
            </a:r>
          </a:p>
          <a:p>
            <a:pPr lvl="1">
              <a:lnSpc>
                <a:spcPct val="90000"/>
              </a:lnSpc>
            </a:pPr>
            <a:r>
              <a:rPr lang="en-US" altLang="zh-TW" sz="2000" b="1" dirty="0">
                <a:ea typeface="宋体" pitchFamily="2" charset="-122"/>
              </a:rPr>
              <a:t>Input</a:t>
            </a:r>
            <a:endParaRPr lang="en-US" altLang="zh-TW" sz="20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A parameter k, and a network </a:t>
            </a:r>
          </a:p>
          <a:p>
            <a:pPr lvl="1">
              <a:lnSpc>
                <a:spcPct val="90000"/>
              </a:lnSpc>
            </a:pPr>
            <a:r>
              <a:rPr lang="en-US" altLang="zh-TW" sz="2000" b="1" dirty="0">
                <a:ea typeface="宋体" pitchFamily="2" charset="-122"/>
              </a:rPr>
              <a:t>Procedure</a:t>
            </a:r>
            <a:endParaRPr lang="en-US" altLang="zh-TW" sz="20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Find out all </a:t>
            </a:r>
            <a:r>
              <a:rPr lang="en-US" altLang="zh-TW" sz="2000" b="1" dirty="0">
                <a:solidFill>
                  <a:srgbClr val="FF0000"/>
                </a:solidFill>
                <a:ea typeface="宋体" pitchFamily="2" charset="-122"/>
              </a:rPr>
              <a:t>cliques of size k</a:t>
            </a:r>
            <a:r>
              <a:rPr lang="en-US" altLang="zh-TW" sz="2000" dirty="0">
                <a:ea typeface="宋体" pitchFamily="2" charset="-122"/>
              </a:rPr>
              <a:t> in a given network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Construct a </a:t>
            </a:r>
            <a:r>
              <a:rPr lang="en-US" altLang="zh-TW" sz="2000" u="sng" dirty="0">
                <a:ea typeface="宋体" pitchFamily="2" charset="-122"/>
              </a:rPr>
              <a:t>clique graph</a:t>
            </a:r>
            <a:r>
              <a:rPr lang="en-US" altLang="zh-TW" sz="2000" dirty="0">
                <a:ea typeface="宋体" pitchFamily="2" charset="-122"/>
              </a:rPr>
              <a:t>. </a:t>
            </a:r>
            <a:r>
              <a:rPr lang="en-US" altLang="zh-TW" sz="2000" dirty="0">
                <a:solidFill>
                  <a:srgbClr val="FF0000"/>
                </a:solidFill>
                <a:ea typeface="宋体" pitchFamily="2" charset="-122"/>
              </a:rPr>
              <a:t>Two cliques are adjacent if they share k-1 nodes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Each </a:t>
            </a:r>
            <a:r>
              <a:rPr lang="en-US" altLang="zh-TW" sz="2000" u="sng" dirty="0">
                <a:ea typeface="宋体" pitchFamily="2" charset="-122"/>
              </a:rPr>
              <a:t>connected</a:t>
            </a:r>
            <a:r>
              <a:rPr lang="en-US" altLang="zh-TW" sz="2000" dirty="0">
                <a:ea typeface="宋体" pitchFamily="2" charset="-122"/>
              </a:rPr>
              <a:t> components in the clique graph form a community</a:t>
            </a:r>
          </a:p>
          <a:p>
            <a:pPr>
              <a:lnSpc>
                <a:spcPct val="90000"/>
              </a:lnSpc>
            </a:pPr>
            <a:endParaRPr lang="en-US" altLang="zh-TW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77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Power Iteration method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Simple iterative scheme (aka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relaxation</a:t>
            </a:r>
            <a:r>
              <a:rPr lang="en-US" altLang="zh-TW" dirty="0">
                <a:ea typeface="新細明體" pitchFamily="18" charset="-120"/>
              </a:rPr>
              <a:t>)</a:t>
            </a:r>
          </a:p>
          <a:p>
            <a:r>
              <a:rPr lang="en-US" altLang="zh-TW" dirty="0">
                <a:ea typeface="新細明體" pitchFamily="18" charset="-120"/>
              </a:rPr>
              <a:t>Suppose there are N web pages</a:t>
            </a:r>
            <a:endParaRPr lang="en-US" altLang="zh-TW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dirty="0">
                <a:ea typeface="新細明體" pitchFamily="18" charset="-120"/>
              </a:rPr>
              <a:t>Initialize: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0</a:t>
            </a:r>
            <a:r>
              <a:rPr lang="en-US" altLang="zh-TW" dirty="0">
                <a:ea typeface="新細明體" pitchFamily="18" charset="-120"/>
              </a:rPr>
              <a:t> = [1/N,….,1/N]</a:t>
            </a:r>
            <a:r>
              <a:rPr lang="en-US" altLang="zh-TW" baseline="30000" dirty="0">
                <a:ea typeface="新細明體" pitchFamily="18" charset="-120"/>
              </a:rPr>
              <a:t>T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Iterate: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k+1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b="1" dirty="0" err="1">
                <a:ea typeface="新細明體" pitchFamily="18" charset="-120"/>
              </a:rPr>
              <a:t>Mr</a:t>
            </a:r>
            <a:r>
              <a:rPr lang="en-US" altLang="zh-TW" baseline="30000" dirty="0" err="1">
                <a:ea typeface="新細明體" pitchFamily="18" charset="-120"/>
              </a:rPr>
              <a:t>k</a:t>
            </a:r>
            <a:endParaRPr lang="en-US" altLang="zh-TW" baseline="30000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Stop when |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k+1 </a:t>
            </a:r>
            <a:r>
              <a:rPr lang="en-US" altLang="zh-TW" dirty="0">
                <a:ea typeface="新細明體" pitchFamily="18" charset="-120"/>
              </a:rPr>
              <a:t>-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k</a:t>
            </a:r>
            <a:r>
              <a:rPr lang="en-US" altLang="zh-TW" dirty="0">
                <a:ea typeface="新細明體" pitchFamily="18" charset="-120"/>
              </a:rPr>
              <a:t>|</a:t>
            </a:r>
            <a:r>
              <a:rPr lang="en-US" altLang="zh-TW" baseline="-25000" dirty="0">
                <a:ea typeface="新細明體" pitchFamily="18" charset="-120"/>
              </a:rPr>
              <a:t>1</a:t>
            </a:r>
            <a:r>
              <a:rPr lang="en-US" altLang="zh-TW" dirty="0">
                <a:ea typeface="新細明體" pitchFamily="18" charset="-120"/>
              </a:rPr>
              <a:t> &lt;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Power Iteration Example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81000" y="1676400"/>
            <a:ext cx="3505200" cy="2743200"/>
            <a:chOff x="240" y="1296"/>
            <a:chExt cx="2544" cy="1968"/>
          </a:xfrm>
        </p:grpSpPr>
        <p:sp>
          <p:nvSpPr>
            <p:cNvPr id="25620" name="Oval 20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25621" name="Oval 21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25622" name="Oval 22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25623" name="Line 23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5" name="Line 25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5627" name="AutoShape 27"/>
            <p:cNvCxnSpPr>
              <a:cxnSpLocks noChangeShapeType="1"/>
              <a:stCxn id="25620" idx="6"/>
              <a:endCxn id="25620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5667" name="Rectangle 67"/>
          <p:cNvSpPr>
            <a:spLocks noChangeArrowheads="1"/>
          </p:cNvSpPr>
          <p:nvPr/>
        </p:nvSpPr>
        <p:spPr bwMode="auto">
          <a:xfrm>
            <a:off x="5783263" y="2133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68" name="Text Box 68"/>
          <p:cNvSpPr txBox="1">
            <a:spLocks noChangeArrowheads="1"/>
          </p:cNvSpPr>
          <p:nvPr/>
        </p:nvSpPr>
        <p:spPr bwMode="auto">
          <a:xfrm>
            <a:off x="5310188" y="2098675"/>
            <a:ext cx="18018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1</a:t>
            </a:r>
          </a:p>
          <a:p>
            <a:r>
              <a:rPr lang="en-US" altLang="zh-TW" sz="2400">
                <a:latin typeface="Times New Roman" pitchFamily="18" charset="0"/>
              </a:rPr>
              <a:t>m    0  1/2   0</a:t>
            </a:r>
          </a:p>
        </p:txBody>
      </p:sp>
      <p:sp>
        <p:nvSpPr>
          <p:cNvPr id="25669" name="Text Box 69"/>
          <p:cNvSpPr txBox="1">
            <a:spLocks noChangeArrowheads="1"/>
          </p:cNvSpPr>
          <p:nvPr/>
        </p:nvSpPr>
        <p:spPr bwMode="auto">
          <a:xfrm>
            <a:off x="5843588" y="1641475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25670" name="Text Box 70"/>
          <p:cNvSpPr txBox="1">
            <a:spLocks noChangeArrowheads="1"/>
          </p:cNvSpPr>
          <p:nvPr/>
        </p:nvSpPr>
        <p:spPr bwMode="auto">
          <a:xfrm>
            <a:off x="1143000" y="47974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25671" name="Text Box 71"/>
          <p:cNvSpPr txBox="1">
            <a:spLocks noChangeArrowheads="1"/>
          </p:cNvSpPr>
          <p:nvPr/>
        </p:nvSpPr>
        <p:spPr bwMode="auto">
          <a:xfrm>
            <a:off x="2530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</p:txBody>
      </p:sp>
      <p:sp>
        <p:nvSpPr>
          <p:cNvPr id="25672" name="Text Box 72"/>
          <p:cNvSpPr txBox="1">
            <a:spLocks noChangeArrowheads="1"/>
          </p:cNvSpPr>
          <p:nvPr/>
        </p:nvSpPr>
        <p:spPr bwMode="auto">
          <a:xfrm>
            <a:off x="3292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3" name="Text Box 73"/>
          <p:cNvSpPr txBox="1">
            <a:spLocks noChangeArrowheads="1"/>
          </p:cNvSpPr>
          <p:nvPr/>
        </p:nvSpPr>
        <p:spPr bwMode="auto">
          <a:xfrm>
            <a:off x="4130675" y="4832350"/>
            <a:ext cx="7254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5/12</a:t>
            </a:r>
          </a:p>
          <a:p>
            <a:r>
              <a:rPr lang="en-US" altLang="zh-TW" sz="2400">
                <a:latin typeface="Times New Roman" pitchFamily="18" charset="0"/>
              </a:rPr>
              <a:t> 1/3</a:t>
            </a:r>
          </a:p>
          <a:p>
            <a:r>
              <a:rPr lang="en-US" altLang="zh-TW" sz="2400">
                <a:latin typeface="Times New Roman" pitchFamily="18" charset="0"/>
              </a:rPr>
              <a:t> 1/4</a:t>
            </a:r>
          </a:p>
        </p:txBody>
      </p:sp>
      <p:sp>
        <p:nvSpPr>
          <p:cNvPr id="25674" name="Text Box 74"/>
          <p:cNvSpPr txBox="1">
            <a:spLocks noChangeArrowheads="1"/>
          </p:cNvSpPr>
          <p:nvPr/>
        </p:nvSpPr>
        <p:spPr bwMode="auto">
          <a:xfrm>
            <a:off x="5045075" y="4832350"/>
            <a:ext cx="877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3/8</a:t>
            </a:r>
          </a:p>
          <a:p>
            <a:r>
              <a:rPr lang="en-US" altLang="zh-TW" sz="2400">
                <a:latin typeface="Times New Roman" pitchFamily="18" charset="0"/>
              </a:rPr>
              <a:t>11/24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69500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1/5</a:t>
            </a:r>
          </a:p>
        </p:txBody>
      </p: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6019800" y="51784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70" grpId="0"/>
      <p:bldP spid="25671" grpId="0"/>
      <p:bldP spid="25672" grpId="0" autoUpdateAnimBg="0"/>
      <p:bldP spid="25673" grpId="0" autoUpdateAnimBg="0"/>
      <p:bldP spid="25674" grpId="0" autoUpdateAnimBg="0"/>
      <p:bldP spid="25675" grpId="0" autoUpdateAnimBg="0"/>
      <p:bldP spid="25676" grpId="0" autoUpdateAnimBg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54" name="Picture 2" descr="http://www.college-optional-careers.com/images/surfing-the-we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794"/>
            <a:ext cx="7780827" cy="5143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Interpretation (1/2)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Imagine a browser doing a random walk on web pages: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Start at a random page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At each step, go out of the current page along one of the links on that page, </a:t>
            </a:r>
            <a:r>
              <a:rPr lang="en-US" altLang="zh-TW" dirty="0" err="1">
                <a:ea typeface="新細明體" pitchFamily="18" charset="-120"/>
              </a:rPr>
              <a:t>equiprobably</a:t>
            </a:r>
            <a:endParaRPr lang="en-US" altLang="zh-TW" dirty="0">
              <a:ea typeface="新細明體" pitchFamily="18" charset="-120"/>
            </a:endParaRP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“In the steady state” each page has a long-term visit rate - use this as the page’s score.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953000" y="2516188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5410200" y="2554288"/>
            <a:ext cx="6096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410200" y="2744788"/>
            <a:ext cx="6477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5410200" y="2744788"/>
            <a:ext cx="6477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6019800" y="2284413"/>
            <a:ext cx="5016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800">
                <a:latin typeface="Arial" pitchFamily="34" charset="0"/>
                <a:ea typeface="新細明體" pitchFamily="18" charset="-120"/>
              </a:rPr>
              <a:t>1/3</a:t>
            </a:r>
          </a:p>
          <a:p>
            <a:r>
              <a:rPr lang="en-US" altLang="zh-TW" sz="1800">
                <a:latin typeface="Arial" pitchFamily="34" charset="0"/>
                <a:ea typeface="新細明體" pitchFamily="18" charset="-120"/>
              </a:rPr>
              <a:t>1/3</a:t>
            </a:r>
          </a:p>
          <a:p>
            <a:r>
              <a:rPr lang="en-US" altLang="zh-TW" sz="1800">
                <a:latin typeface="Arial" pitchFamily="34" charset="0"/>
                <a:ea typeface="新細明體" pitchFamily="18" charset="-120"/>
              </a:rPr>
              <a:t>1/3</a:t>
            </a:r>
            <a:endParaRPr lang="en-US" altLang="zh-TW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Interpretation (2/2)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>
                <a:ea typeface="新細明體" pitchFamily="18" charset="-120"/>
              </a:rPr>
              <a:t>Imagine a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random web surfer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At any time t, surfer is on some page 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At time t+1, the surfer follows an outlink from P uniformly at random</a:t>
            </a:r>
          </a:p>
          <a:p>
            <a:pPr lvl="1"/>
            <a:r>
              <a:rPr lang="en-US" altLang="zh-TW">
                <a:ea typeface="新細明體" pitchFamily="18" charset="-120"/>
              </a:rPr>
              <a:t>Ends up on some page Q linked from 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Process repeats indefinitely</a:t>
            </a:r>
          </a:p>
          <a:p>
            <a:r>
              <a:rPr lang="en-US" altLang="zh-TW">
                <a:ea typeface="新細明體" pitchFamily="18" charset="-120"/>
              </a:rPr>
              <a:t>Let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 be a vector whose i</a:t>
            </a:r>
            <a:r>
              <a:rPr lang="en-US" altLang="zh-TW" baseline="30000">
                <a:ea typeface="新細明體" pitchFamily="18" charset="-120"/>
              </a:rPr>
              <a:t>th</a:t>
            </a:r>
            <a:r>
              <a:rPr lang="en-US" altLang="zh-TW">
                <a:ea typeface="新細明體" pitchFamily="18" charset="-120"/>
              </a:rPr>
              <a:t> component is the probability that the surfer is at page i at time t</a:t>
            </a:r>
          </a:p>
          <a:p>
            <a:pPr lvl="1"/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 is a probability distribution on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Power Iteration Example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81000" y="1676400"/>
            <a:ext cx="3505200" cy="2743200"/>
            <a:chOff x="240" y="1296"/>
            <a:chExt cx="2544" cy="1968"/>
          </a:xfrm>
        </p:grpSpPr>
        <p:sp>
          <p:nvSpPr>
            <p:cNvPr id="25620" name="Oval 20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25621" name="Oval 21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25622" name="Oval 22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25623" name="Line 23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5" name="Line 25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5627" name="AutoShape 27"/>
            <p:cNvCxnSpPr>
              <a:cxnSpLocks noChangeShapeType="1"/>
              <a:stCxn id="25620" idx="6"/>
              <a:endCxn id="25620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5667" name="Rectangle 67"/>
          <p:cNvSpPr>
            <a:spLocks noChangeArrowheads="1"/>
          </p:cNvSpPr>
          <p:nvPr/>
        </p:nvSpPr>
        <p:spPr bwMode="auto">
          <a:xfrm>
            <a:off x="5783263" y="2133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68" name="Text Box 68"/>
          <p:cNvSpPr txBox="1">
            <a:spLocks noChangeArrowheads="1"/>
          </p:cNvSpPr>
          <p:nvPr/>
        </p:nvSpPr>
        <p:spPr bwMode="auto">
          <a:xfrm>
            <a:off x="5310188" y="2098675"/>
            <a:ext cx="18018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1</a:t>
            </a:r>
          </a:p>
          <a:p>
            <a:r>
              <a:rPr lang="en-US" altLang="zh-TW" sz="2400">
                <a:latin typeface="Times New Roman" pitchFamily="18" charset="0"/>
              </a:rPr>
              <a:t>m    0  1/2   0</a:t>
            </a:r>
          </a:p>
        </p:txBody>
      </p:sp>
      <p:sp>
        <p:nvSpPr>
          <p:cNvPr id="25669" name="Text Box 69"/>
          <p:cNvSpPr txBox="1">
            <a:spLocks noChangeArrowheads="1"/>
          </p:cNvSpPr>
          <p:nvPr/>
        </p:nvSpPr>
        <p:spPr bwMode="auto">
          <a:xfrm>
            <a:off x="5843588" y="1641475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25670" name="Text Box 70"/>
          <p:cNvSpPr txBox="1">
            <a:spLocks noChangeArrowheads="1"/>
          </p:cNvSpPr>
          <p:nvPr/>
        </p:nvSpPr>
        <p:spPr bwMode="auto">
          <a:xfrm>
            <a:off x="1143000" y="47974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25671" name="Text Box 71"/>
          <p:cNvSpPr txBox="1">
            <a:spLocks noChangeArrowheads="1"/>
          </p:cNvSpPr>
          <p:nvPr/>
        </p:nvSpPr>
        <p:spPr bwMode="auto">
          <a:xfrm>
            <a:off x="2530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</p:txBody>
      </p:sp>
      <p:sp>
        <p:nvSpPr>
          <p:cNvPr id="25672" name="Text Box 72"/>
          <p:cNvSpPr txBox="1">
            <a:spLocks noChangeArrowheads="1"/>
          </p:cNvSpPr>
          <p:nvPr/>
        </p:nvSpPr>
        <p:spPr bwMode="auto">
          <a:xfrm>
            <a:off x="3292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3" name="Text Box 73"/>
          <p:cNvSpPr txBox="1">
            <a:spLocks noChangeArrowheads="1"/>
          </p:cNvSpPr>
          <p:nvPr/>
        </p:nvSpPr>
        <p:spPr bwMode="auto">
          <a:xfrm>
            <a:off x="4130675" y="4832350"/>
            <a:ext cx="7254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5/12</a:t>
            </a:r>
          </a:p>
          <a:p>
            <a:r>
              <a:rPr lang="en-US" altLang="zh-TW" sz="2400">
                <a:latin typeface="Times New Roman" pitchFamily="18" charset="0"/>
              </a:rPr>
              <a:t> 1/3</a:t>
            </a:r>
          </a:p>
          <a:p>
            <a:r>
              <a:rPr lang="en-US" altLang="zh-TW" sz="2400">
                <a:latin typeface="Times New Roman" pitchFamily="18" charset="0"/>
              </a:rPr>
              <a:t> 1/4</a:t>
            </a:r>
          </a:p>
        </p:txBody>
      </p:sp>
      <p:sp>
        <p:nvSpPr>
          <p:cNvPr id="25674" name="Text Box 74"/>
          <p:cNvSpPr txBox="1">
            <a:spLocks noChangeArrowheads="1"/>
          </p:cNvSpPr>
          <p:nvPr/>
        </p:nvSpPr>
        <p:spPr bwMode="auto">
          <a:xfrm>
            <a:off x="5045075" y="4832350"/>
            <a:ext cx="877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3/8</a:t>
            </a:r>
          </a:p>
          <a:p>
            <a:r>
              <a:rPr lang="en-US" altLang="zh-TW" sz="2400">
                <a:latin typeface="Times New Roman" pitchFamily="18" charset="0"/>
              </a:rPr>
              <a:t>11/24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69500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1/5</a:t>
            </a:r>
          </a:p>
        </p:txBody>
      </p: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6019800" y="51784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70" grpId="0"/>
      <p:bldP spid="25671" grpId="0"/>
      <p:bldP spid="25672" grpId="0" autoUpdateAnimBg="0"/>
      <p:bldP spid="25673" grpId="0" autoUpdateAnimBg="0"/>
      <p:bldP spid="25674" grpId="0" autoUpdateAnimBg="0"/>
      <p:bldP spid="25675" grpId="0" autoUpdateAnimBg="0"/>
      <p:bldP spid="25676" grpId="0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The stationary distribution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>
                <a:ea typeface="新細明體" pitchFamily="18" charset="-120"/>
              </a:rPr>
              <a:t>Where is the surfer at time t+1?</a:t>
            </a:r>
          </a:p>
          <a:p>
            <a:pPr lvl="1"/>
            <a:r>
              <a:rPr lang="en-US" altLang="zh-TW">
                <a:ea typeface="新細明體" pitchFamily="18" charset="-120"/>
              </a:rPr>
              <a:t>Follows a link uniformly at random</a:t>
            </a:r>
          </a:p>
          <a:p>
            <a:pPr lvl="1"/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(t+1) = </a:t>
            </a:r>
            <a:r>
              <a:rPr lang="en-US" altLang="zh-TW" b="1">
                <a:ea typeface="新細明體" pitchFamily="18" charset="-120"/>
              </a:rPr>
              <a:t>Mp</a:t>
            </a:r>
            <a:r>
              <a:rPr lang="en-US" altLang="zh-TW">
                <a:ea typeface="新細明體" pitchFamily="18" charset="-120"/>
              </a:rPr>
              <a:t>(t)</a:t>
            </a:r>
          </a:p>
          <a:p>
            <a:r>
              <a:rPr lang="en-US" altLang="zh-TW">
                <a:ea typeface="新細明體" pitchFamily="18" charset="-120"/>
              </a:rPr>
              <a:t>Suppose the random walk reaches a state such that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(t+1) = </a:t>
            </a:r>
            <a:r>
              <a:rPr lang="en-US" altLang="zh-TW" b="1">
                <a:ea typeface="新細明體" pitchFamily="18" charset="-120"/>
              </a:rPr>
              <a:t>Mp</a:t>
            </a:r>
            <a:r>
              <a:rPr lang="en-US" altLang="zh-TW">
                <a:ea typeface="新細明體" pitchFamily="18" charset="-120"/>
              </a:rPr>
              <a:t>(t) =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Then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 is called a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stationary distribution</a:t>
            </a:r>
            <a:r>
              <a:rPr lang="en-US" altLang="zh-TW">
                <a:ea typeface="新細明體" pitchFamily="18" charset="-120"/>
              </a:rPr>
              <a:t> for the random walk</a:t>
            </a:r>
          </a:p>
          <a:p>
            <a:r>
              <a:rPr lang="en-US" altLang="zh-TW">
                <a:ea typeface="新細明體" pitchFamily="18" charset="-120"/>
              </a:rPr>
              <a:t>Our rank vector </a:t>
            </a:r>
            <a:r>
              <a:rPr lang="en-US" altLang="zh-TW" b="1">
                <a:ea typeface="新細明體" pitchFamily="18" charset="-120"/>
              </a:rPr>
              <a:t>r</a:t>
            </a:r>
            <a:r>
              <a:rPr lang="en-US" altLang="zh-TW">
                <a:ea typeface="新細明體" pitchFamily="18" charset="-120"/>
              </a:rPr>
              <a:t> satisfies </a:t>
            </a:r>
            <a:r>
              <a:rPr lang="en-US" altLang="zh-TW" b="1">
                <a:ea typeface="新細明體" pitchFamily="18" charset="-120"/>
              </a:rPr>
              <a:t>r </a:t>
            </a:r>
            <a:r>
              <a:rPr lang="en-US" altLang="zh-TW">
                <a:ea typeface="新細明體" pitchFamily="18" charset="-120"/>
              </a:rPr>
              <a:t>= </a:t>
            </a:r>
            <a:r>
              <a:rPr lang="en-US" altLang="zh-TW" b="1">
                <a:ea typeface="新細明體" pitchFamily="18" charset="-120"/>
              </a:rPr>
              <a:t>Mr</a:t>
            </a:r>
          </a:p>
          <a:p>
            <a:pPr lvl="1"/>
            <a:r>
              <a:rPr lang="en-US" altLang="zh-TW">
                <a:ea typeface="新細明體" pitchFamily="18" charset="-120"/>
              </a:rPr>
              <a:t>So it is a stationary distribution for the random surfer</a:t>
            </a:r>
          </a:p>
          <a:p>
            <a:pPr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Existence and Uniqueness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6002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3600" dirty="0">
                <a:ea typeface="新細明體" pitchFamily="18" charset="-120"/>
              </a:rPr>
              <a:t>	</a:t>
            </a:r>
            <a:r>
              <a:rPr lang="en-US" altLang="zh-TW" sz="2800" dirty="0">
                <a:ea typeface="新細明體" pitchFamily="18" charset="-120"/>
              </a:rPr>
              <a:t>A central result behind the Page Rank algorithm:</a:t>
            </a: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ea typeface="新細明體" pitchFamily="18" charset="-120"/>
              </a:rPr>
              <a:t>	For graphs that satisfy certain conditions, the 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stationary distribution/steady state </a:t>
            </a:r>
            <a:r>
              <a:rPr lang="en-US" altLang="zh-TW" sz="2800" dirty="0">
                <a:ea typeface="新細明體" pitchFamily="18" charset="-120"/>
              </a:rPr>
              <a:t>is unique and eventually will be reached no matter what the initial probability distribution at time t = 0.</a:t>
            </a:r>
            <a:endParaRPr lang="en-US" altLang="zh-TW" sz="2400" dirty="0">
              <a:ea typeface="新細明體" pitchFamily="18" charset="-12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611560" y="2636912"/>
            <a:ext cx="8064896" cy="215875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Steady state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229600" cy="4876800"/>
          </a:xfrm>
        </p:spPr>
        <p:txBody>
          <a:bodyPr/>
          <a:lstStyle/>
          <a:p>
            <a:pPr eaLnBrk="1" hangingPunct="1"/>
            <a:r>
              <a:rPr lang="en-US" altLang="zh-TW" sz="3000">
                <a:ea typeface="新細明體" pitchFamily="18" charset="-120"/>
              </a:rPr>
              <a:t>The steady state looks like a vector of probabilities </a:t>
            </a:r>
            <a:r>
              <a:rPr lang="en-US" altLang="zh-TW" sz="3000" b="1">
                <a:ea typeface="新細明體" pitchFamily="18" charset="-120"/>
              </a:rPr>
              <a:t>a</a:t>
            </a:r>
            <a:r>
              <a:rPr lang="en-US" altLang="zh-TW" sz="3000">
                <a:ea typeface="新細明體" pitchFamily="18" charset="-120"/>
              </a:rPr>
              <a:t> </a:t>
            </a:r>
            <a:r>
              <a:rPr lang="en-US" altLang="zh-TW" sz="3000" i="1">
                <a:ea typeface="新細明體" pitchFamily="18" charset="-120"/>
              </a:rPr>
              <a:t>= (a</a:t>
            </a:r>
            <a:r>
              <a:rPr lang="en-US" altLang="zh-TW" sz="3000" i="1" baseline="-25000">
                <a:ea typeface="新細明體" pitchFamily="18" charset="-120"/>
              </a:rPr>
              <a:t>1</a:t>
            </a:r>
            <a:r>
              <a:rPr lang="en-US" altLang="zh-TW" sz="3000" i="1">
                <a:ea typeface="新細明體" pitchFamily="18" charset="-120"/>
              </a:rPr>
              <a:t>, … a</a:t>
            </a:r>
            <a:r>
              <a:rPr lang="en-US" altLang="zh-TW" sz="3000" i="1" baseline="-25000">
                <a:ea typeface="新細明體" pitchFamily="18" charset="-120"/>
              </a:rPr>
              <a:t>n</a:t>
            </a:r>
            <a:r>
              <a:rPr lang="en-US" altLang="zh-TW" sz="3000" i="1">
                <a:ea typeface="新細明體" pitchFamily="18" charset="-120"/>
              </a:rPr>
              <a:t>):</a:t>
            </a:r>
            <a:endParaRPr lang="en-US" altLang="zh-TW" sz="3000">
              <a:ea typeface="新細明體" pitchFamily="18" charset="-120"/>
            </a:endParaRPr>
          </a:p>
          <a:p>
            <a:pPr lvl="1" eaLnBrk="1" hangingPunct="1"/>
            <a:r>
              <a:rPr lang="en-US" altLang="zh-TW" sz="2800" i="1">
                <a:ea typeface="新細明體" pitchFamily="18" charset="-120"/>
              </a:rPr>
              <a:t>a</a:t>
            </a:r>
            <a:r>
              <a:rPr lang="en-US" altLang="zh-TW" sz="2800" i="1" baseline="-25000">
                <a:ea typeface="新細明體" pitchFamily="18" charset="-120"/>
              </a:rPr>
              <a:t>i</a:t>
            </a:r>
            <a:r>
              <a:rPr lang="en-US" altLang="zh-TW" sz="2800">
                <a:ea typeface="新細明體" pitchFamily="18" charset="-120"/>
              </a:rPr>
              <a:t> is the probability that we are in state </a:t>
            </a:r>
            <a:r>
              <a:rPr lang="en-US" altLang="zh-TW" sz="2800" i="1">
                <a:ea typeface="新細明體" pitchFamily="18" charset="-120"/>
              </a:rPr>
              <a:t>i</a:t>
            </a:r>
            <a:r>
              <a:rPr lang="en-US" altLang="zh-TW" sz="2800">
                <a:ea typeface="新細明體" pitchFamily="18" charset="-120"/>
              </a:rPr>
              <a:t>.</a:t>
            </a:r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3505200" y="4267200"/>
            <a:ext cx="457200" cy="4572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1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4724400" y="4267200"/>
            <a:ext cx="457200" cy="4572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2</a:t>
            </a:r>
          </a:p>
        </p:txBody>
      </p:sp>
      <p:cxnSp>
        <p:nvCxnSpPr>
          <p:cNvPr id="27654" name="AutoShape 6"/>
          <p:cNvCxnSpPr>
            <a:cxnSpLocks noChangeShapeType="1"/>
            <a:stCxn id="27652" idx="7"/>
            <a:endCxn id="27653" idx="1"/>
          </p:cNvCxnSpPr>
          <p:nvPr/>
        </p:nvCxnSpPr>
        <p:spPr bwMode="auto">
          <a:xfrm>
            <a:off x="3895725" y="4333875"/>
            <a:ext cx="8953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55" name="AutoShape 7"/>
          <p:cNvCxnSpPr>
            <a:cxnSpLocks noChangeShapeType="1"/>
            <a:stCxn id="27653" idx="3"/>
            <a:endCxn id="27652" idx="5"/>
          </p:cNvCxnSpPr>
          <p:nvPr/>
        </p:nvCxnSpPr>
        <p:spPr bwMode="auto">
          <a:xfrm flipH="1">
            <a:off x="3895725" y="4657725"/>
            <a:ext cx="8953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56" name="AutoShape 8"/>
          <p:cNvCxnSpPr>
            <a:cxnSpLocks noChangeShapeType="1"/>
            <a:stCxn id="27652" idx="1"/>
            <a:endCxn id="27652" idx="3"/>
          </p:cNvCxnSpPr>
          <p:nvPr/>
        </p:nvCxnSpPr>
        <p:spPr bwMode="auto">
          <a:xfrm rot="5400000" flipV="1">
            <a:off x="3410744" y="4495006"/>
            <a:ext cx="323850" cy="1588"/>
          </a:xfrm>
          <a:prstGeom prst="curvedConnector5">
            <a:avLst>
              <a:gd name="adj1" fmla="val -91176"/>
              <a:gd name="adj2" fmla="val -39000014"/>
              <a:gd name="adj3" fmla="val 19117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57" name="AutoShape 9"/>
          <p:cNvCxnSpPr>
            <a:cxnSpLocks noChangeShapeType="1"/>
            <a:stCxn id="27653" idx="7"/>
            <a:endCxn id="27653" idx="5"/>
          </p:cNvCxnSpPr>
          <p:nvPr/>
        </p:nvCxnSpPr>
        <p:spPr bwMode="auto">
          <a:xfrm rot="5400000" flipV="1">
            <a:off x="4953794" y="4495006"/>
            <a:ext cx="323850" cy="1588"/>
          </a:xfrm>
          <a:prstGeom prst="curvedConnector5">
            <a:avLst>
              <a:gd name="adj1" fmla="val -91176"/>
              <a:gd name="adj2" fmla="val 39000014"/>
              <a:gd name="adj3" fmla="val 19117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4106863" y="3992563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3/4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114800" y="4632325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1/4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5664200" y="4267200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3/4</a:t>
            </a: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2514600" y="4267200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1/4</a:t>
            </a: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1417693" y="5377984"/>
            <a:ext cx="602921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800">
                <a:latin typeface="Arial" pitchFamily="34" charset="0"/>
                <a:ea typeface="新細明體" pitchFamily="18" charset="-120"/>
              </a:rPr>
              <a:t>For this example, 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a</a:t>
            </a:r>
            <a:r>
              <a:rPr lang="en-US" altLang="zh-TW" sz="2800" i="1" baseline="-25000">
                <a:latin typeface="Arial" pitchFamily="34" charset="0"/>
                <a:ea typeface="新細明體" pitchFamily="18" charset="-120"/>
              </a:rPr>
              <a:t>1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=1/4</a:t>
            </a:r>
            <a:r>
              <a:rPr lang="en-US" altLang="zh-TW" sz="2800">
                <a:latin typeface="Arial" pitchFamily="34" charset="0"/>
                <a:ea typeface="新細明體" pitchFamily="18" charset="-120"/>
              </a:rPr>
              <a:t> and 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a</a:t>
            </a:r>
            <a:r>
              <a:rPr lang="en-US" altLang="zh-TW" sz="2800" i="1" baseline="-25000">
                <a:latin typeface="Arial" pitchFamily="34" charset="0"/>
                <a:ea typeface="新細明體" pitchFamily="18" charset="-120"/>
              </a:rPr>
              <a:t>2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=3/4</a:t>
            </a:r>
            <a:r>
              <a:rPr lang="en-US" altLang="zh-TW" sz="2800">
                <a:latin typeface="Arial" pitchFamily="34" charset="0"/>
                <a:ea typeface="新細明體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0058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Ergodic Markov chains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000" dirty="0">
                <a:ea typeface="新細明體" pitchFamily="18" charset="-120"/>
              </a:rPr>
              <a:t>A Markov chain is </a:t>
            </a:r>
            <a:r>
              <a:rPr lang="en-US" altLang="zh-TW" sz="3000" u="sng" dirty="0" err="1">
                <a:ea typeface="新細明體" pitchFamily="18" charset="-120"/>
              </a:rPr>
              <a:t>ergodic</a:t>
            </a:r>
            <a:r>
              <a:rPr lang="en-US" altLang="zh-TW" sz="3000" dirty="0">
                <a:ea typeface="新細明體" pitchFamily="18" charset="-120"/>
              </a:rPr>
              <a:t> if</a:t>
            </a:r>
          </a:p>
          <a:p>
            <a:pPr lvl="1" eaLnBrk="1" hangingPunct="1"/>
            <a:r>
              <a:rPr lang="en-US" altLang="zh-TW" sz="2800" dirty="0">
                <a:ea typeface="新細明體" pitchFamily="18" charset="-120"/>
              </a:rPr>
              <a:t>you have a path from any state to any other</a:t>
            </a:r>
          </a:p>
          <a:p>
            <a:pPr lvl="1" eaLnBrk="1" hangingPunct="1"/>
            <a:r>
              <a:rPr lang="en-US" altLang="zh-TW" sz="2800" dirty="0">
                <a:ea typeface="新細明體" pitchFamily="18" charset="-120"/>
              </a:rPr>
              <a:t>For any start state, after a finite transient time T</a:t>
            </a:r>
            <a:r>
              <a:rPr lang="en-US" altLang="zh-TW" sz="2800" baseline="-25000" dirty="0">
                <a:ea typeface="新細明體" pitchFamily="18" charset="-120"/>
              </a:rPr>
              <a:t>0</a:t>
            </a:r>
            <a:r>
              <a:rPr lang="en-US" altLang="zh-TW" sz="2800" dirty="0">
                <a:ea typeface="新細明體" pitchFamily="18" charset="-120"/>
              </a:rPr>
              <a:t>, </a:t>
            </a:r>
            <a:r>
              <a:rPr lang="en-US" altLang="zh-TW" sz="2800" u="sng" dirty="0">
                <a:ea typeface="新細明體" pitchFamily="18" charset="-120"/>
              </a:rPr>
              <a:t>the probability of being in any state at a fixed time T&gt;T</a:t>
            </a:r>
            <a:r>
              <a:rPr lang="en-US" altLang="zh-TW" sz="2800" u="sng" baseline="-25000" dirty="0">
                <a:ea typeface="新細明體" pitchFamily="18" charset="-120"/>
              </a:rPr>
              <a:t>0</a:t>
            </a:r>
            <a:r>
              <a:rPr lang="en-US" altLang="zh-TW" sz="2800" u="sng" dirty="0">
                <a:ea typeface="新細明體" pitchFamily="18" charset="-120"/>
              </a:rPr>
              <a:t> is nonzero.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2839581" y="4963726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4058781" y="4963726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cxnSp>
        <p:nvCxnSpPr>
          <p:cNvPr id="24582" name="AutoShape 6"/>
          <p:cNvCxnSpPr>
            <a:cxnSpLocks noChangeShapeType="1"/>
            <a:stCxn id="24580" idx="7"/>
            <a:endCxn id="24581" idx="1"/>
          </p:cNvCxnSpPr>
          <p:nvPr/>
        </p:nvCxnSpPr>
        <p:spPr bwMode="auto">
          <a:xfrm>
            <a:off x="3230106" y="5030401"/>
            <a:ext cx="8953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4750623" y="4869160"/>
            <a:ext cx="1405553" cy="646331"/>
          </a:xfrm>
          <a:prstGeom prst="leftArrowCallout">
            <a:avLst>
              <a:gd name="adj1" fmla="val 25000"/>
              <a:gd name="adj2" fmla="val 25000"/>
              <a:gd name="adj3" fmla="val 18106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dirty="0">
                <a:latin typeface="Arial" pitchFamily="34" charset="0"/>
                <a:ea typeface="新細明體" pitchFamily="18" charset="-120"/>
              </a:rPr>
              <a:t>Not</a:t>
            </a:r>
          </a:p>
          <a:p>
            <a:pPr algn="ctr"/>
            <a:r>
              <a:rPr lang="en-US" altLang="zh-TW" dirty="0" err="1">
                <a:latin typeface="Arial" pitchFamily="34" charset="0"/>
                <a:ea typeface="新細明體" pitchFamily="18" charset="-120"/>
              </a:rPr>
              <a:t>ergodic</a:t>
            </a:r>
            <a:endParaRPr lang="en-US" altLang="zh-TW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CPM Example</a:t>
            </a:r>
          </a:p>
        </p:txBody>
      </p:sp>
      <p:pic>
        <p:nvPicPr>
          <p:cNvPr id="26627" name="Picture 3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70025"/>
            <a:ext cx="43275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5649913" y="1417638"/>
            <a:ext cx="30368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 b="1">
                <a:latin typeface="Calibri" pitchFamily="34" charset="0"/>
                <a:ea typeface="宋体" pitchFamily="2" charset="-122"/>
              </a:rPr>
              <a:t>Cliques of size 3: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{1, 2, 3}, {1, 3, 4}, {4, 5, 6}, {5, 6, 7}, {5, 6, 8}, {5, 7, 8}, 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{6, 7, 8}</a:t>
            </a:r>
          </a:p>
        </p:txBody>
      </p:sp>
      <p:grpSp>
        <p:nvGrpSpPr>
          <p:cNvPr id="26629" name="Group 5"/>
          <p:cNvGrpSpPr>
            <a:grpSpLocks noChangeAspect="1"/>
          </p:cNvGrpSpPr>
          <p:nvPr/>
        </p:nvGrpSpPr>
        <p:grpSpPr bwMode="auto">
          <a:xfrm>
            <a:off x="4330700" y="3675063"/>
            <a:ext cx="4813300" cy="2489200"/>
            <a:chOff x="0" y="0"/>
            <a:chExt cx="4813300" cy="2489200"/>
          </a:xfrm>
        </p:grpSpPr>
        <p:pic>
          <p:nvPicPr>
            <p:cNvPr id="2663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800" y="0"/>
              <a:ext cx="3619500" cy="24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7800"/>
              <a:ext cx="1193800" cy="231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1179513" y="4276725"/>
            <a:ext cx="19748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Communities: </a:t>
            </a:r>
          </a:p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{1, 2, 3, </a:t>
            </a:r>
            <a:r>
              <a:rPr kumimoji="0" lang="en-US" altLang="zh-TW" sz="2400" u="sng">
                <a:latin typeface="Calibri" pitchFamily="34" charset="0"/>
                <a:ea typeface="宋体" pitchFamily="2" charset="-122"/>
              </a:rPr>
              <a:t>4</a:t>
            </a:r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}</a:t>
            </a:r>
          </a:p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{</a:t>
            </a:r>
            <a:r>
              <a:rPr kumimoji="0" lang="en-US" altLang="zh-TW" sz="2400" u="sng">
                <a:latin typeface="Calibri" pitchFamily="34" charset="0"/>
                <a:ea typeface="宋体" pitchFamily="2" charset="-122"/>
              </a:rPr>
              <a:t>4</a:t>
            </a:r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, 5, 6, 7, 8}</a:t>
            </a:r>
          </a:p>
        </p:txBody>
      </p:sp>
      <p:sp>
        <p:nvSpPr>
          <p:cNvPr id="26633" name="Right Arrow 10"/>
          <p:cNvSpPr>
            <a:spLocks noChangeArrowheads="1"/>
          </p:cNvSpPr>
          <p:nvPr/>
        </p:nvSpPr>
        <p:spPr bwMode="auto">
          <a:xfrm>
            <a:off x="5054600" y="2085975"/>
            <a:ext cx="469900" cy="258763"/>
          </a:xfrm>
          <a:prstGeom prst="rightArrow">
            <a:avLst>
              <a:gd name="adj1" fmla="val 50000"/>
              <a:gd name="adj2" fmla="val 5000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634" name="Down Arrow 12"/>
          <p:cNvSpPr>
            <a:spLocks noChangeArrowheads="1"/>
          </p:cNvSpPr>
          <p:nvPr/>
        </p:nvSpPr>
        <p:spPr bwMode="auto">
          <a:xfrm>
            <a:off x="7104063" y="2816225"/>
            <a:ext cx="360362" cy="601663"/>
          </a:xfrm>
          <a:prstGeom prst="downArrow">
            <a:avLst>
              <a:gd name="adj1" fmla="val 50000"/>
              <a:gd name="adj2" fmla="val 50019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635" name="Left Arrow 13"/>
          <p:cNvSpPr>
            <a:spLocks noChangeArrowheads="1"/>
          </p:cNvSpPr>
          <p:nvPr/>
        </p:nvSpPr>
        <p:spPr bwMode="auto">
          <a:xfrm>
            <a:off x="3352800" y="4806950"/>
            <a:ext cx="793750" cy="307975"/>
          </a:xfrm>
          <a:prstGeom prst="leftArrow">
            <a:avLst>
              <a:gd name="adj1" fmla="val 50000"/>
              <a:gd name="adj2" fmla="val 4981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8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utoUpdateAnimBg="0"/>
      <p:bldP spid="26632" grpId="0" autoUpdateAnimBg="0"/>
      <p:bldP spid="26633" grpId="0" animBg="1" autoUpdateAnimBg="0"/>
      <p:bldP spid="26634" grpId="0" animBg="1" autoUpdateAnimBg="0"/>
      <p:bldP spid="26635" grpId="0" animBg="1" autoUpdateAnimBg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Spider traps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group of pages is a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spider trap</a:t>
            </a:r>
            <a:r>
              <a:rPr lang="en-US" altLang="zh-TW">
                <a:ea typeface="新細明體" pitchFamily="18" charset="-120"/>
              </a:rPr>
              <a:t> if there are no links from within the group to outside the group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Random surfer gets trapped</a:t>
            </a:r>
          </a:p>
          <a:p>
            <a:r>
              <a:rPr lang="en-US" altLang="zh-TW">
                <a:ea typeface="新細明體" pitchFamily="18" charset="-120"/>
              </a:rPr>
              <a:t>Spider traps violate the conditions needed for the random walk theorem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Microsoft becomes a spider trap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777875" y="2211388"/>
            <a:ext cx="925513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H="1">
            <a:off x="1306513" y="2344738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32778" name="AutoShape 10"/>
          <p:cNvCxnSpPr>
            <a:cxnSpLocks noChangeShapeType="1"/>
            <a:stCxn id="32772" idx="6"/>
            <a:endCxn id="32772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779" name="AutoShape 11"/>
          <p:cNvCxnSpPr>
            <a:cxnSpLocks noChangeShapeType="1"/>
          </p:cNvCxnSpPr>
          <p:nvPr/>
        </p:nvCxnSpPr>
        <p:spPr bwMode="auto">
          <a:xfrm flipH="1">
            <a:off x="2819400" y="4038600"/>
            <a:ext cx="1057275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5959475" y="23622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5486400" y="2327275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0</a:t>
            </a:r>
          </a:p>
          <a:p>
            <a:r>
              <a:rPr lang="en-US" altLang="zh-TW" sz="2400">
                <a:latin typeface="Times New Roman" pitchFamily="18" charset="0"/>
              </a:rPr>
              <a:t>m    0  1/2   1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6019800" y="1870075"/>
            <a:ext cx="1395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1355725" y="453707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2743200" y="45720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32785" name="Text Box 17"/>
          <p:cNvSpPr txBox="1">
            <a:spLocks noChangeArrowheads="1"/>
          </p:cNvSpPr>
          <p:nvPr/>
        </p:nvSpPr>
        <p:spPr bwMode="auto">
          <a:xfrm>
            <a:off x="3505200" y="45720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3/2</a:t>
            </a:r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4343400" y="45720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3/4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7/4</a:t>
            </a:r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>
            <a:off x="5257800" y="45720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5/8</a:t>
            </a:r>
          </a:p>
          <a:p>
            <a:r>
              <a:rPr lang="en-US" altLang="zh-TW" sz="2400">
                <a:latin typeface="Times New Roman" pitchFamily="18" charset="0"/>
              </a:rPr>
              <a:t>3/8</a:t>
            </a:r>
          </a:p>
          <a:p>
            <a:r>
              <a:rPr lang="en-US" altLang="zh-TW" sz="2400">
                <a:latin typeface="Times New Roman" pitchFamily="18" charset="0"/>
              </a:rPr>
              <a:t>2</a:t>
            </a:r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>
            <a:off x="7162800" y="45720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3</a:t>
            </a:r>
          </a:p>
        </p:txBody>
      </p:sp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6232525" y="491807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5" grpId="0" autoUpdateAnimBg="0"/>
      <p:bldP spid="32786" grpId="0" autoUpdateAnimBg="0"/>
      <p:bldP spid="32787" grpId="0" autoUpdateAnimBg="0"/>
      <p:bldP spid="32788" grpId="0" autoUpdateAnimBg="0"/>
      <p:bldP spid="32789" grpId="0" autoUpdateAnimBg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teleports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The Google solution for spider traps</a:t>
            </a:r>
          </a:p>
          <a:p>
            <a:r>
              <a:rPr lang="en-US" altLang="zh-TW" dirty="0">
                <a:ea typeface="新細明體" pitchFamily="18" charset="-120"/>
              </a:rPr>
              <a:t>At each time step, the random surfer has two options: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With probability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, follow a link at random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With probability 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, jump to some page uniformly at random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Common values for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 are in the range 0.8 to 0.9</a:t>
            </a:r>
          </a:p>
          <a:p>
            <a:r>
              <a:rPr lang="en-US" altLang="zh-TW" dirty="0">
                <a:ea typeface="新細明體" pitchFamily="18" charset="-120"/>
              </a:rPr>
              <a:t>Surfer will teleport out of spider trap within a few time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teleports (</a:t>
            </a:r>
            <a:r>
              <a:rPr lang="en-US" altLang="zh-TW">
                <a:latin typeface="Symbol" pitchFamily="18" charset="2"/>
                <a:ea typeface="新細明體" pitchFamily="18" charset="-120"/>
                <a:sym typeface="Symbol" pitchFamily="18" charset="2"/>
              </a:rPr>
              <a:t> = 0.8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)</a:t>
            </a:r>
            <a:endParaRPr lang="en-US" altLang="zh-TW">
              <a:latin typeface="Symbol" pitchFamily="18" charset="2"/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93187" name="Oval 3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93188" name="Oval 4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93189" name="Oval 5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 flipV="1">
            <a:off x="685800" y="2133600"/>
            <a:ext cx="1001713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 flipH="1">
            <a:off x="1066800" y="2286000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93193" name="AutoShape 9"/>
          <p:cNvCxnSpPr>
            <a:cxnSpLocks noChangeShapeType="1"/>
            <a:stCxn id="93187" idx="6"/>
            <a:endCxn id="93187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3194" name="AutoShape 10"/>
          <p:cNvCxnSpPr>
            <a:cxnSpLocks noChangeShapeType="1"/>
          </p:cNvCxnSpPr>
          <p:nvPr/>
        </p:nvCxnSpPr>
        <p:spPr bwMode="auto">
          <a:xfrm flipH="1">
            <a:off x="2819400" y="4038600"/>
            <a:ext cx="1057275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93205" name="Line 21"/>
          <p:cNvSpPr>
            <a:spLocks noChangeShapeType="1"/>
          </p:cNvSpPr>
          <p:nvPr/>
        </p:nvSpPr>
        <p:spPr bwMode="auto">
          <a:xfrm flipH="1">
            <a:off x="1219200" y="2362200"/>
            <a:ext cx="83820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3206" name="Line 22"/>
          <p:cNvSpPr>
            <a:spLocks noChangeShapeType="1"/>
          </p:cNvSpPr>
          <p:nvPr/>
        </p:nvSpPr>
        <p:spPr bwMode="auto">
          <a:xfrm>
            <a:off x="2209800" y="2362200"/>
            <a:ext cx="76200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cxnSp>
        <p:nvCxnSpPr>
          <p:cNvPr id="93207" name="AutoShape 23"/>
          <p:cNvCxnSpPr>
            <a:cxnSpLocks noChangeShapeType="1"/>
            <a:endCxn id="93187" idx="1"/>
          </p:cNvCxnSpPr>
          <p:nvPr/>
        </p:nvCxnSpPr>
        <p:spPr bwMode="auto">
          <a:xfrm rot="10800000">
            <a:off x="1793875" y="1774825"/>
            <a:ext cx="749300" cy="6350"/>
          </a:xfrm>
          <a:prstGeom prst="curvedConnector4">
            <a:avLst>
              <a:gd name="adj1" fmla="val 1694"/>
              <a:gd name="adj2" fmla="val 43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</p:cxnSp>
      <p:sp>
        <p:nvSpPr>
          <p:cNvPr id="93208" name="Text Box 24"/>
          <p:cNvSpPr txBox="1">
            <a:spLocks noChangeArrowheads="1"/>
          </p:cNvSpPr>
          <p:nvPr/>
        </p:nvSpPr>
        <p:spPr bwMode="auto">
          <a:xfrm>
            <a:off x="1143000" y="2514600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1/2</a:t>
            </a:r>
          </a:p>
        </p:txBody>
      </p:sp>
      <p:sp>
        <p:nvSpPr>
          <p:cNvPr id="93209" name="Text Box 25"/>
          <p:cNvSpPr txBox="1">
            <a:spLocks noChangeArrowheads="1"/>
          </p:cNvSpPr>
          <p:nvPr/>
        </p:nvSpPr>
        <p:spPr bwMode="auto">
          <a:xfrm>
            <a:off x="2819400" y="1524000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1/2</a:t>
            </a:r>
          </a:p>
        </p:txBody>
      </p:sp>
      <p:sp>
        <p:nvSpPr>
          <p:cNvPr id="93210" name="Text Box 26"/>
          <p:cNvSpPr txBox="1">
            <a:spLocks noChangeArrowheads="1"/>
          </p:cNvSpPr>
          <p:nvPr/>
        </p:nvSpPr>
        <p:spPr bwMode="auto">
          <a:xfrm>
            <a:off x="533400" y="28194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0.8*1/2</a:t>
            </a:r>
          </a:p>
        </p:txBody>
      </p:sp>
      <p:sp>
        <p:nvSpPr>
          <p:cNvPr id="93211" name="Text Box 27"/>
          <p:cNvSpPr txBox="1">
            <a:spLocks noChangeArrowheads="1"/>
          </p:cNvSpPr>
          <p:nvPr/>
        </p:nvSpPr>
        <p:spPr bwMode="auto">
          <a:xfrm>
            <a:off x="2743200" y="18288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0.8*1/2</a:t>
            </a:r>
          </a:p>
        </p:txBody>
      </p:sp>
      <p:sp>
        <p:nvSpPr>
          <p:cNvPr id="93212" name="Text Box 28"/>
          <p:cNvSpPr txBox="1">
            <a:spLocks noChangeArrowheads="1"/>
          </p:cNvSpPr>
          <p:nvPr/>
        </p:nvSpPr>
        <p:spPr bwMode="auto">
          <a:xfrm>
            <a:off x="1524000" y="32004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folHlink"/>
                </a:solidFill>
              </a:rPr>
              <a:t>0.2*1/3</a:t>
            </a:r>
          </a:p>
        </p:txBody>
      </p:sp>
      <p:sp>
        <p:nvSpPr>
          <p:cNvPr id="93213" name="Text Box 29"/>
          <p:cNvSpPr txBox="1">
            <a:spLocks noChangeArrowheads="1"/>
          </p:cNvSpPr>
          <p:nvPr/>
        </p:nvSpPr>
        <p:spPr bwMode="auto">
          <a:xfrm>
            <a:off x="2441575" y="27432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folHlink"/>
                </a:solidFill>
              </a:rPr>
              <a:t>0.2*1/3</a:t>
            </a:r>
          </a:p>
        </p:txBody>
      </p:sp>
      <p:sp>
        <p:nvSpPr>
          <p:cNvPr id="93214" name="Text Box 30"/>
          <p:cNvSpPr txBox="1">
            <a:spLocks noChangeArrowheads="1"/>
          </p:cNvSpPr>
          <p:nvPr/>
        </p:nvSpPr>
        <p:spPr bwMode="auto">
          <a:xfrm>
            <a:off x="1219200" y="1279525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folHlink"/>
                </a:solidFill>
              </a:rPr>
              <a:t>0.2*1/3</a:t>
            </a: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4648200" y="1295400"/>
            <a:ext cx="4367213" cy="1752600"/>
            <a:chOff x="2913" y="816"/>
            <a:chExt cx="2751" cy="1104"/>
          </a:xfrm>
        </p:grpSpPr>
        <p:sp>
          <p:nvSpPr>
            <p:cNvPr id="93216" name="Rectangle 32"/>
            <p:cNvSpPr>
              <a:spLocks noChangeArrowheads="1"/>
            </p:cNvSpPr>
            <p:nvPr/>
          </p:nvSpPr>
          <p:spPr bwMode="auto">
            <a:xfrm>
              <a:off x="3211" y="1152"/>
              <a:ext cx="341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17" name="Text Box 33"/>
            <p:cNvSpPr txBox="1">
              <a:spLocks noChangeArrowheads="1"/>
            </p:cNvSpPr>
            <p:nvPr/>
          </p:nvSpPr>
          <p:spPr bwMode="auto">
            <a:xfrm>
              <a:off x="2913" y="1130"/>
              <a:ext cx="63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a 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m    0</a:t>
              </a:r>
            </a:p>
          </p:txBody>
        </p:sp>
        <p:sp>
          <p:nvSpPr>
            <p:cNvPr id="93218" name="Text Box 34"/>
            <p:cNvSpPr txBox="1">
              <a:spLocks noChangeArrowheads="1"/>
            </p:cNvSpPr>
            <p:nvPr/>
          </p:nvSpPr>
          <p:spPr bwMode="auto">
            <a:xfrm>
              <a:off x="3249" y="84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3219" name="Rectangle 35"/>
            <p:cNvSpPr>
              <a:spLocks noChangeArrowheads="1"/>
            </p:cNvSpPr>
            <p:nvPr/>
          </p:nvSpPr>
          <p:spPr bwMode="auto">
            <a:xfrm>
              <a:off x="4267" y="1152"/>
              <a:ext cx="341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0" name="Text Box 36"/>
            <p:cNvSpPr txBox="1">
              <a:spLocks noChangeArrowheads="1"/>
            </p:cNvSpPr>
            <p:nvPr/>
          </p:nvSpPr>
          <p:spPr bwMode="auto">
            <a:xfrm>
              <a:off x="3969" y="1130"/>
              <a:ext cx="601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  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  0</a:t>
              </a:r>
            </a:p>
          </p:txBody>
        </p:sp>
        <p:sp>
          <p:nvSpPr>
            <p:cNvPr id="93221" name="Text Box 37"/>
            <p:cNvSpPr txBox="1">
              <a:spLocks noChangeArrowheads="1"/>
            </p:cNvSpPr>
            <p:nvPr/>
          </p:nvSpPr>
          <p:spPr bwMode="auto">
            <a:xfrm>
              <a:off x="4305" y="84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3222" name="Text Box 38"/>
            <p:cNvSpPr txBox="1">
              <a:spLocks noChangeArrowheads="1"/>
            </p:cNvSpPr>
            <p:nvPr/>
          </p:nvSpPr>
          <p:spPr bwMode="auto">
            <a:xfrm>
              <a:off x="3840" y="1363"/>
              <a:ext cx="4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0.8*</a:t>
              </a:r>
            </a:p>
          </p:txBody>
        </p:sp>
        <p:sp>
          <p:nvSpPr>
            <p:cNvPr id="93223" name="Rectangle 39"/>
            <p:cNvSpPr>
              <a:spLocks noChangeArrowheads="1"/>
            </p:cNvSpPr>
            <p:nvPr/>
          </p:nvSpPr>
          <p:spPr bwMode="auto">
            <a:xfrm>
              <a:off x="5323" y="1126"/>
              <a:ext cx="341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4" name="Text Box 40"/>
            <p:cNvSpPr txBox="1">
              <a:spLocks noChangeArrowheads="1"/>
            </p:cNvSpPr>
            <p:nvPr/>
          </p:nvSpPr>
          <p:spPr bwMode="auto">
            <a:xfrm>
              <a:off x="5025" y="1104"/>
              <a:ext cx="601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     1/3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1/3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1/3</a:t>
              </a:r>
            </a:p>
          </p:txBody>
        </p:sp>
        <p:sp>
          <p:nvSpPr>
            <p:cNvPr id="93225" name="Text Box 41"/>
            <p:cNvSpPr txBox="1">
              <a:spLocks noChangeArrowheads="1"/>
            </p:cNvSpPr>
            <p:nvPr/>
          </p:nvSpPr>
          <p:spPr bwMode="auto">
            <a:xfrm>
              <a:off x="5361" y="81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3226" name="Text Box 42"/>
            <p:cNvSpPr txBox="1">
              <a:spLocks noChangeArrowheads="1"/>
            </p:cNvSpPr>
            <p:nvPr/>
          </p:nvSpPr>
          <p:spPr bwMode="auto">
            <a:xfrm>
              <a:off x="4704" y="1337"/>
              <a:ext cx="6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+ 0.2*</a:t>
              </a:r>
            </a:p>
          </p:txBody>
        </p:sp>
      </p:grpSp>
      <p:sp>
        <p:nvSpPr>
          <p:cNvPr id="93227" name="Rectangle 43"/>
          <p:cNvSpPr>
            <a:spLocks noChangeArrowheads="1"/>
          </p:cNvSpPr>
          <p:nvPr/>
        </p:nvSpPr>
        <p:spPr bwMode="auto">
          <a:xfrm>
            <a:off x="4800600" y="3463925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228" name="Text Box 44"/>
          <p:cNvSpPr txBox="1">
            <a:spLocks noChangeArrowheads="1"/>
          </p:cNvSpPr>
          <p:nvPr/>
        </p:nvSpPr>
        <p:spPr bwMode="auto">
          <a:xfrm>
            <a:off x="4397375" y="3429000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  1/2 1/2   0</a:t>
            </a:r>
          </a:p>
          <a:p>
            <a:r>
              <a:rPr lang="en-US" altLang="zh-TW" sz="2400">
                <a:latin typeface="Times New Roman" pitchFamily="18" charset="0"/>
              </a:rPr>
              <a:t>     1/2   0    0</a:t>
            </a:r>
          </a:p>
          <a:p>
            <a:r>
              <a:rPr lang="en-US" altLang="zh-TW" sz="2400">
                <a:latin typeface="Times New Roman" pitchFamily="18" charset="0"/>
              </a:rPr>
              <a:t>      0   1/2   1</a:t>
            </a:r>
          </a:p>
        </p:txBody>
      </p:sp>
      <p:sp>
        <p:nvSpPr>
          <p:cNvPr id="93229" name="Rectangle 45"/>
          <p:cNvSpPr>
            <a:spLocks noChangeArrowheads="1"/>
          </p:cNvSpPr>
          <p:nvPr/>
        </p:nvSpPr>
        <p:spPr bwMode="auto">
          <a:xfrm>
            <a:off x="7543800" y="3463925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230" name="Text Box 46"/>
          <p:cNvSpPr txBox="1">
            <a:spLocks noChangeArrowheads="1"/>
          </p:cNvSpPr>
          <p:nvPr/>
        </p:nvSpPr>
        <p:spPr bwMode="auto">
          <a:xfrm>
            <a:off x="7251700" y="3429000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</p:txBody>
      </p:sp>
      <p:sp>
        <p:nvSpPr>
          <p:cNvPr id="93231" name="Rectangle 47"/>
          <p:cNvSpPr>
            <a:spLocks noChangeArrowheads="1"/>
          </p:cNvSpPr>
          <p:nvPr/>
        </p:nvSpPr>
        <p:spPr bwMode="auto">
          <a:xfrm>
            <a:off x="5791200" y="5064125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232" name="Text Box 48"/>
          <p:cNvSpPr txBox="1">
            <a:spLocks noChangeArrowheads="1"/>
          </p:cNvSpPr>
          <p:nvPr/>
        </p:nvSpPr>
        <p:spPr bwMode="auto">
          <a:xfrm>
            <a:off x="5387975" y="5064125"/>
            <a:ext cx="2655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7/15  7/15   1/15</a:t>
            </a:r>
          </a:p>
          <a:p>
            <a:r>
              <a:rPr lang="en-US" altLang="zh-TW" sz="2400">
                <a:latin typeface="Times New Roman" pitchFamily="18" charset="0"/>
              </a:rPr>
              <a:t>a   7/15  1/15   1/15</a:t>
            </a:r>
          </a:p>
          <a:p>
            <a:r>
              <a:rPr lang="en-US" altLang="zh-TW" sz="2400">
                <a:latin typeface="Times New Roman" pitchFamily="18" charset="0"/>
              </a:rPr>
              <a:t>m  1/15  7/15  13/15</a:t>
            </a:r>
          </a:p>
        </p:txBody>
      </p:sp>
      <p:sp>
        <p:nvSpPr>
          <p:cNvPr id="93233" name="Text Box 49"/>
          <p:cNvSpPr txBox="1">
            <a:spLocks noChangeArrowheads="1"/>
          </p:cNvSpPr>
          <p:nvPr/>
        </p:nvSpPr>
        <p:spPr bwMode="auto">
          <a:xfrm>
            <a:off x="4191000" y="3768725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0.8</a:t>
            </a:r>
          </a:p>
        </p:txBody>
      </p:sp>
      <p:sp>
        <p:nvSpPr>
          <p:cNvPr id="93234" name="Text Box 50"/>
          <p:cNvSpPr txBox="1">
            <a:spLocks noChangeArrowheads="1"/>
          </p:cNvSpPr>
          <p:nvPr/>
        </p:nvSpPr>
        <p:spPr bwMode="auto">
          <a:xfrm>
            <a:off x="6689725" y="3732213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+ 0.2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93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9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9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9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9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 animBg="1"/>
      <p:bldP spid="93192" grpId="0" animBg="1"/>
      <p:bldP spid="93205" grpId="0" animBg="1"/>
      <p:bldP spid="93206" grpId="0" animBg="1"/>
      <p:bldP spid="93208" grpId="0"/>
      <p:bldP spid="93208" grpId="1"/>
      <p:bldP spid="93209" grpId="0"/>
      <p:bldP spid="93209" grpId="1"/>
      <p:bldP spid="93210" grpId="0"/>
      <p:bldP spid="93211" grpId="0"/>
      <p:bldP spid="93212" grpId="0"/>
      <p:bldP spid="93213" grpId="0"/>
      <p:bldP spid="93214" grpId="0"/>
      <p:bldP spid="93227" grpId="0" animBg="1"/>
      <p:bldP spid="93228" grpId="0"/>
      <p:bldP spid="93229" grpId="0" animBg="1"/>
      <p:bldP spid="93230" grpId="0"/>
      <p:bldP spid="93231" grpId="0" animBg="1"/>
      <p:bldP spid="93232" grpId="0"/>
      <p:bldP spid="93233" grpId="0"/>
      <p:bldP spid="9323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teleports (</a:t>
            </a:r>
            <a:r>
              <a:rPr lang="en-US" altLang="zh-TW">
                <a:latin typeface="Symbol" pitchFamily="18" charset="2"/>
                <a:ea typeface="新細明體" pitchFamily="18" charset="-120"/>
                <a:sym typeface="Symbol" pitchFamily="18" charset="2"/>
              </a:rPr>
              <a:t> = 0.8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)</a:t>
            </a:r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 flipV="1">
            <a:off x="777875" y="2211388"/>
            <a:ext cx="925513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 flipH="1">
            <a:off x="1306513" y="2344738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37897" name="AutoShape 9"/>
          <p:cNvCxnSpPr>
            <a:cxnSpLocks noChangeShapeType="1"/>
            <a:stCxn id="37891" idx="6"/>
            <a:endCxn id="37891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7898" name="AutoShape 10"/>
          <p:cNvCxnSpPr>
            <a:cxnSpLocks noChangeShapeType="1"/>
          </p:cNvCxnSpPr>
          <p:nvPr/>
        </p:nvCxnSpPr>
        <p:spPr bwMode="auto">
          <a:xfrm flipH="1">
            <a:off x="2819400" y="4038600"/>
            <a:ext cx="1057275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45720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4168775" y="1336675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  1/2 1/2   0</a:t>
            </a:r>
          </a:p>
          <a:p>
            <a:r>
              <a:rPr lang="en-US" altLang="zh-TW" sz="2400">
                <a:latin typeface="Times New Roman" pitchFamily="18" charset="0"/>
              </a:rPr>
              <a:t>     1/2   0    0</a:t>
            </a:r>
          </a:p>
          <a:p>
            <a:r>
              <a:rPr lang="en-US" altLang="zh-TW" sz="2400">
                <a:latin typeface="Times New Roman" pitchFamily="18" charset="0"/>
              </a:rPr>
              <a:t>      0   1/2   1</a:t>
            </a: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73152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910" name="Text Box 22"/>
          <p:cNvSpPr txBox="1">
            <a:spLocks noChangeArrowheads="1"/>
          </p:cNvSpPr>
          <p:nvPr/>
        </p:nvSpPr>
        <p:spPr bwMode="auto">
          <a:xfrm>
            <a:off x="7023100" y="1336675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</p:txBody>
      </p:sp>
      <p:sp>
        <p:nvSpPr>
          <p:cNvPr id="37912" name="Rectangle 24"/>
          <p:cNvSpPr>
            <a:spLocks noChangeArrowheads="1"/>
          </p:cNvSpPr>
          <p:nvPr/>
        </p:nvSpPr>
        <p:spPr bwMode="auto">
          <a:xfrm>
            <a:off x="5562600" y="2971800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5159375" y="2971800"/>
            <a:ext cx="2655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7/15  7/15   1/15</a:t>
            </a:r>
          </a:p>
          <a:p>
            <a:r>
              <a:rPr lang="en-US" altLang="zh-TW" sz="2400">
                <a:latin typeface="Times New Roman" pitchFamily="18" charset="0"/>
              </a:rPr>
              <a:t>a   7/15  1/15   1/15</a:t>
            </a:r>
          </a:p>
          <a:p>
            <a:r>
              <a:rPr lang="en-US" altLang="zh-TW" sz="2400">
                <a:latin typeface="Times New Roman" pitchFamily="18" charset="0"/>
              </a:rPr>
              <a:t>m  1/15  7/15  13/15</a:t>
            </a:r>
          </a:p>
        </p:txBody>
      </p:sp>
      <p:sp>
        <p:nvSpPr>
          <p:cNvPr id="37915" name="Text Box 27"/>
          <p:cNvSpPr txBox="1">
            <a:spLocks noChangeArrowheads="1"/>
          </p:cNvSpPr>
          <p:nvPr/>
        </p:nvSpPr>
        <p:spPr bwMode="auto">
          <a:xfrm>
            <a:off x="3962400" y="16764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0.8</a:t>
            </a:r>
          </a:p>
        </p:txBody>
      </p:sp>
      <p:sp>
        <p:nvSpPr>
          <p:cNvPr id="37916" name="Text Box 28"/>
          <p:cNvSpPr txBox="1">
            <a:spLocks noChangeArrowheads="1"/>
          </p:cNvSpPr>
          <p:nvPr/>
        </p:nvSpPr>
        <p:spPr bwMode="auto">
          <a:xfrm>
            <a:off x="6461125" y="1639888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+ 0.2</a:t>
            </a:r>
          </a:p>
        </p:txBody>
      </p:sp>
      <p:sp>
        <p:nvSpPr>
          <p:cNvPr id="37917" name="Text Box 29"/>
          <p:cNvSpPr txBox="1">
            <a:spLocks noChangeArrowheads="1"/>
          </p:cNvSpPr>
          <p:nvPr/>
        </p:nvSpPr>
        <p:spPr bwMode="auto">
          <a:xfrm>
            <a:off x="1219200" y="46450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37918" name="Text Box 30"/>
          <p:cNvSpPr txBox="1">
            <a:spLocks noChangeArrowheads="1"/>
          </p:cNvSpPr>
          <p:nvPr/>
        </p:nvSpPr>
        <p:spPr bwMode="auto">
          <a:xfrm>
            <a:off x="2606675" y="467995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3368675" y="4679950"/>
            <a:ext cx="717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1.00</a:t>
            </a:r>
          </a:p>
          <a:p>
            <a:r>
              <a:rPr lang="en-US" altLang="zh-TW" sz="2400">
                <a:latin typeface="Times New Roman" pitchFamily="18" charset="0"/>
              </a:rPr>
              <a:t>0.60</a:t>
            </a:r>
          </a:p>
          <a:p>
            <a:r>
              <a:rPr lang="en-US" altLang="zh-TW" sz="2400">
                <a:latin typeface="Times New Roman" pitchFamily="18" charset="0"/>
              </a:rPr>
              <a:t>1.40</a:t>
            </a:r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4206875" y="4679950"/>
            <a:ext cx="717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0.84</a:t>
            </a:r>
          </a:p>
          <a:p>
            <a:r>
              <a:rPr lang="en-US" altLang="zh-TW" sz="2400">
                <a:latin typeface="Times New Roman" pitchFamily="18" charset="0"/>
              </a:rPr>
              <a:t>0.60</a:t>
            </a:r>
          </a:p>
          <a:p>
            <a:r>
              <a:rPr lang="en-US" altLang="zh-TW" sz="2400">
                <a:latin typeface="Times New Roman" pitchFamily="18" charset="0"/>
              </a:rPr>
              <a:t>1.56</a:t>
            </a: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5121275" y="4679950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0.776</a:t>
            </a:r>
          </a:p>
          <a:p>
            <a:r>
              <a:rPr lang="en-US" altLang="zh-TW" sz="2400">
                <a:latin typeface="Times New Roman" pitchFamily="18" charset="0"/>
              </a:rPr>
              <a:t>0.536</a:t>
            </a:r>
          </a:p>
          <a:p>
            <a:r>
              <a:rPr lang="en-US" altLang="zh-TW" sz="2400">
                <a:latin typeface="Times New Roman" pitchFamily="18" charset="0"/>
              </a:rPr>
              <a:t>1.688</a:t>
            </a:r>
          </a:p>
        </p:txBody>
      </p:sp>
      <p:sp>
        <p:nvSpPr>
          <p:cNvPr id="37922" name="Text Box 34"/>
          <p:cNvSpPr txBox="1">
            <a:spLocks noChangeArrowheads="1"/>
          </p:cNvSpPr>
          <p:nvPr/>
        </p:nvSpPr>
        <p:spPr bwMode="auto">
          <a:xfrm>
            <a:off x="7026275" y="4679950"/>
            <a:ext cx="877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7/11</a:t>
            </a:r>
          </a:p>
          <a:p>
            <a:r>
              <a:rPr lang="en-US" altLang="zh-TW" sz="2400">
                <a:latin typeface="Times New Roman" pitchFamily="18" charset="0"/>
              </a:rPr>
              <a:t>  5/11</a:t>
            </a:r>
          </a:p>
          <a:p>
            <a:r>
              <a:rPr lang="en-US" altLang="zh-TW" sz="2400">
                <a:latin typeface="Times New Roman" pitchFamily="18" charset="0"/>
              </a:rPr>
              <a:t>21/11</a:t>
            </a:r>
          </a:p>
        </p:txBody>
      </p:sp>
      <p:sp>
        <p:nvSpPr>
          <p:cNvPr id="37923" name="Text Box 35"/>
          <p:cNvSpPr txBox="1">
            <a:spLocks noChangeArrowheads="1"/>
          </p:cNvSpPr>
          <p:nvPr/>
        </p:nvSpPr>
        <p:spPr bwMode="auto">
          <a:xfrm>
            <a:off x="6096000" y="50260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9" grpId="0" autoUpdateAnimBg="0"/>
      <p:bldP spid="37920" grpId="0" autoUpdateAnimBg="0"/>
      <p:bldP spid="37921" grpId="0" autoUpdateAnimBg="0"/>
      <p:bldP spid="37922" grpId="0" autoUpdateAnimBg="0"/>
      <p:bldP spid="37923" grpId="0" autoUpdateAnimBg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Matrix formulation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Suppose there are N pages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Consider a page j, with set of </a:t>
            </a:r>
            <a:r>
              <a:rPr lang="en-US" altLang="zh-TW" dirty="0" err="1">
                <a:ea typeface="新細明體" pitchFamily="18" charset="-120"/>
              </a:rPr>
              <a:t>outlinks</a:t>
            </a:r>
            <a:r>
              <a:rPr lang="en-US" altLang="zh-TW" dirty="0">
                <a:ea typeface="新細明體" pitchFamily="18" charset="-120"/>
              </a:rPr>
              <a:t> O(j)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We have </a:t>
            </a:r>
            <a:r>
              <a:rPr lang="en-US" altLang="zh-TW" dirty="0" err="1">
                <a:ea typeface="新細明體" pitchFamily="18" charset="-120"/>
              </a:rPr>
              <a:t>M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= 1/|O(j)| when </a:t>
            </a:r>
            <a:r>
              <a:rPr lang="en-US" altLang="zh-TW" dirty="0" err="1">
                <a:ea typeface="新細明體" pitchFamily="18" charset="-120"/>
              </a:rPr>
              <a:t>j</a:t>
            </a:r>
            <a:r>
              <a:rPr lang="en-US" altLang="zh-TW" dirty="0" err="1">
                <a:latin typeface="cmsy10" pitchFamily="34" charset="0"/>
                <a:ea typeface="新細明體" pitchFamily="18" charset="-120"/>
                <a:sym typeface="Wingdings" pitchFamily="2" charset="2"/>
              </a:rPr>
              <a:t></a:t>
            </a:r>
            <a:r>
              <a:rPr lang="en-US" altLang="zh-TW" dirty="0" err="1">
                <a:ea typeface="新細明體" pitchFamily="18" charset="-120"/>
              </a:rPr>
              <a:t>i</a:t>
            </a:r>
            <a:r>
              <a:rPr lang="en-US" altLang="zh-TW" dirty="0">
                <a:ea typeface="新細明體" pitchFamily="18" charset="-120"/>
              </a:rPr>
              <a:t> and </a:t>
            </a:r>
            <a:r>
              <a:rPr lang="en-US" altLang="zh-TW" dirty="0" err="1">
                <a:ea typeface="新細明體" pitchFamily="18" charset="-120"/>
              </a:rPr>
              <a:t>M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= 0 otherwise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The random teleport is equivalent to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adding a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teleport link</a:t>
            </a:r>
            <a:r>
              <a:rPr lang="en-US" altLang="zh-TW" dirty="0">
                <a:ea typeface="新細明體" pitchFamily="18" charset="-120"/>
              </a:rPr>
              <a:t> from j to every other page with probability (1-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)/N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reducing the probability of following each </a:t>
            </a:r>
            <a:r>
              <a:rPr lang="en-US" altLang="zh-TW" dirty="0" err="1">
                <a:ea typeface="新細明體" pitchFamily="18" charset="-120"/>
              </a:rPr>
              <a:t>outlink</a:t>
            </a:r>
            <a:r>
              <a:rPr lang="en-US" altLang="zh-TW" dirty="0">
                <a:ea typeface="新細明體" pitchFamily="18" charset="-120"/>
              </a:rPr>
              <a:t> from 1/|O(j)| to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/|O(j)|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Equivalent: tax each page a fraction (1-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) of its score and redistribute evenly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Dead ends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web is full of dead-ends.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Random walk can get stuck in dead-ends.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Makes no sense to talk about long-term visit rates.</a:t>
            </a:r>
          </a:p>
          <a:p>
            <a:r>
              <a:rPr lang="en-US" altLang="zh-TW" dirty="0">
                <a:ea typeface="新細明體" pitchFamily="18" charset="-120"/>
              </a:rPr>
              <a:t>Pages with no </a:t>
            </a:r>
            <a:r>
              <a:rPr lang="en-US" altLang="zh-TW" dirty="0" err="1">
                <a:ea typeface="新細明體" pitchFamily="18" charset="-120"/>
              </a:rPr>
              <a:t>outlinks</a:t>
            </a:r>
            <a:r>
              <a:rPr lang="en-US" altLang="zh-TW" dirty="0">
                <a:ea typeface="新細明體" pitchFamily="18" charset="-120"/>
              </a:rPr>
              <a:t> are “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dead ends</a:t>
            </a:r>
            <a:r>
              <a:rPr lang="en-US" altLang="zh-TW" dirty="0">
                <a:ea typeface="新細明體" pitchFamily="18" charset="-120"/>
              </a:rPr>
              <a:t>” for the random surfer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Nowhere to go on next step</a:t>
            </a: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3429000" y="52425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2286000" y="592832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286000" y="509012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33600" y="569972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343400" y="569972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257800" y="5471120"/>
            <a:ext cx="454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Microsoft becomes a dead end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777875" y="2211388"/>
            <a:ext cx="925513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H="1">
            <a:off x="1306513" y="2344738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30732" name="AutoShape 12"/>
          <p:cNvCxnSpPr>
            <a:cxnSpLocks noChangeShapeType="1"/>
            <a:stCxn id="30725" idx="6"/>
            <a:endCxn id="30725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638175" y="47212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2025650" y="475615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30738" name="Text Box 18"/>
          <p:cNvSpPr txBox="1">
            <a:spLocks noChangeArrowheads="1"/>
          </p:cNvSpPr>
          <p:nvPr/>
        </p:nvSpPr>
        <p:spPr bwMode="auto">
          <a:xfrm>
            <a:off x="2787650" y="4756150"/>
            <a:ext cx="565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0.6</a:t>
            </a:r>
          </a:p>
          <a:p>
            <a:r>
              <a:rPr lang="en-US" altLang="zh-TW" sz="2400">
                <a:latin typeface="Times New Roman" pitchFamily="18" charset="0"/>
              </a:rPr>
              <a:t>0.6</a:t>
            </a:r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3625850" y="4756150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0.787</a:t>
            </a:r>
          </a:p>
          <a:p>
            <a:r>
              <a:rPr lang="en-US" altLang="zh-TW" sz="2400">
                <a:latin typeface="Times New Roman" pitchFamily="18" charset="0"/>
              </a:rPr>
              <a:t>0.547</a:t>
            </a:r>
          </a:p>
          <a:p>
            <a:r>
              <a:rPr lang="en-US" altLang="zh-TW" sz="2400">
                <a:latin typeface="Times New Roman" pitchFamily="18" charset="0"/>
              </a:rPr>
              <a:t>0.387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4540250" y="4756150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0.648</a:t>
            </a:r>
          </a:p>
          <a:p>
            <a:r>
              <a:rPr lang="en-US" altLang="zh-TW" sz="2400">
                <a:latin typeface="Times New Roman" pitchFamily="18" charset="0"/>
              </a:rPr>
              <a:t>0.430</a:t>
            </a:r>
          </a:p>
          <a:p>
            <a:r>
              <a:rPr lang="en-US" altLang="zh-TW" sz="2400">
                <a:latin typeface="Times New Roman" pitchFamily="18" charset="0"/>
              </a:rPr>
              <a:t>0.333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6445250" y="475615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0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5514975" y="51022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45720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4168775" y="1336675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  1/2 1/2   0</a:t>
            </a:r>
          </a:p>
          <a:p>
            <a:r>
              <a:rPr lang="en-US" altLang="zh-TW" sz="2400">
                <a:latin typeface="Times New Roman" pitchFamily="18" charset="0"/>
              </a:rPr>
              <a:t>     1/2   0    0</a:t>
            </a:r>
          </a:p>
          <a:p>
            <a:r>
              <a:rPr lang="en-US" altLang="zh-TW" sz="2400">
                <a:latin typeface="Times New Roman" pitchFamily="18" charset="0"/>
              </a:rPr>
              <a:t>      0   1/2   0</a:t>
            </a: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73152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7023100" y="1336675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5562600" y="2971800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5159375" y="2971800"/>
            <a:ext cx="25796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7/15  7/15   1/15</a:t>
            </a:r>
          </a:p>
          <a:p>
            <a:r>
              <a:rPr lang="en-US" altLang="zh-TW" sz="2400">
                <a:latin typeface="Times New Roman" pitchFamily="18" charset="0"/>
              </a:rPr>
              <a:t>a   7/15  1/15   1/15</a:t>
            </a:r>
          </a:p>
          <a:p>
            <a:r>
              <a:rPr lang="en-US" altLang="zh-TW" sz="2400">
                <a:latin typeface="Times New Roman" pitchFamily="18" charset="0"/>
              </a:rPr>
              <a:t>m  1/15  7/15   1/15</a:t>
            </a: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3962400" y="16764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0.8</a:t>
            </a:r>
          </a:p>
        </p:txBody>
      </p:sp>
      <p:sp>
        <p:nvSpPr>
          <p:cNvPr id="30750" name="Text Box 30"/>
          <p:cNvSpPr txBox="1">
            <a:spLocks noChangeArrowheads="1"/>
          </p:cNvSpPr>
          <p:nvPr/>
        </p:nvSpPr>
        <p:spPr bwMode="auto">
          <a:xfrm>
            <a:off x="6461125" y="1639888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+ 0.2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7315200" y="4267200"/>
            <a:ext cx="1624013" cy="1127125"/>
            <a:chOff x="4608" y="2688"/>
            <a:chExt cx="1023" cy="710"/>
          </a:xfrm>
        </p:grpSpPr>
        <p:sp>
          <p:nvSpPr>
            <p:cNvPr id="30751" name="Text Box 31"/>
            <p:cNvSpPr txBox="1">
              <a:spLocks noChangeArrowheads="1"/>
            </p:cNvSpPr>
            <p:nvPr/>
          </p:nvSpPr>
          <p:spPr bwMode="auto">
            <a:xfrm>
              <a:off x="4608" y="2880"/>
              <a:ext cx="102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accent2"/>
                  </a:solidFill>
                </a:rPr>
                <a:t>Non-</a:t>
              </a:r>
            </a:p>
            <a:p>
              <a:r>
                <a:rPr lang="en-US" altLang="zh-TW" sz="2400">
                  <a:solidFill>
                    <a:schemeClr val="accent2"/>
                  </a:solidFill>
                </a:rPr>
                <a:t>stochastic!</a:t>
              </a:r>
            </a:p>
          </p:txBody>
        </p:sp>
        <p:sp>
          <p:nvSpPr>
            <p:cNvPr id="30752" name="AutoShape 32"/>
            <p:cNvSpPr>
              <a:spLocks noChangeArrowheads="1"/>
            </p:cNvSpPr>
            <p:nvPr/>
          </p:nvSpPr>
          <p:spPr bwMode="auto">
            <a:xfrm>
              <a:off x="4752" y="2688"/>
              <a:ext cx="96" cy="24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8" grpId="0" autoUpdateAnimBg="0"/>
      <p:bldP spid="30739" grpId="0" autoUpdateAnimBg="0"/>
      <p:bldP spid="30740" grpId="0" autoUpdateAnimBg="0"/>
      <p:bldP spid="30741" grpId="0" autoUpdateAnimBg="0"/>
      <p:bldP spid="30742" grpId="0" autoUpdateAnimBg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Dealing with dead-ends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Teleport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Follow random teleport links with probability 1.0 from dead-ends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Adjust matrix accordingly</a:t>
            </a:r>
          </a:p>
          <a:p>
            <a:r>
              <a:rPr lang="en-US" altLang="zh-TW" dirty="0">
                <a:ea typeface="新細明體" pitchFamily="18" charset="-120"/>
              </a:rPr>
              <a:t>Prune and propagate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Preprocess the graph to eliminate dead-ends 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Might require multiple passes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Compute page rank on reduced graph</a:t>
            </a:r>
          </a:p>
          <a:p>
            <a:endParaRPr lang="en-US" altLang="zh-TW" dirty="0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Page Rank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Construct the N</a:t>
            </a:r>
            <a:r>
              <a:rPr lang="en-US" altLang="zh-TW" dirty="0">
                <a:latin typeface="cmsy10" pitchFamily="34" charset="0"/>
                <a:ea typeface="新細明體" pitchFamily="18" charset="-120"/>
              </a:rPr>
              <a:t>*</a:t>
            </a:r>
            <a:r>
              <a:rPr lang="en-US" altLang="zh-TW" dirty="0">
                <a:ea typeface="新細明體" pitchFamily="18" charset="-120"/>
              </a:rPr>
              <a:t>N matrix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as follows</a:t>
            </a:r>
          </a:p>
          <a:p>
            <a:pPr lvl="1"/>
            <a:r>
              <a:rPr lang="en-US" altLang="zh-TW" dirty="0" err="1">
                <a:ea typeface="新細明體" pitchFamily="18" charset="-120"/>
              </a:rPr>
              <a:t>A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</a:t>
            </a:r>
            <a:r>
              <a:rPr lang="en-US" altLang="zh-TW" dirty="0" err="1">
                <a:ea typeface="新細明體" pitchFamily="18" charset="-120"/>
              </a:rPr>
              <a:t>M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+ (1-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</a:t>
            </a:r>
            <a:r>
              <a:rPr lang="en-US" altLang="zh-TW" dirty="0">
                <a:ea typeface="新細明體" pitchFamily="18" charset="-120"/>
              </a:rPr>
              <a:t>)/N</a:t>
            </a:r>
          </a:p>
          <a:p>
            <a:r>
              <a:rPr lang="en-US" altLang="zh-TW" dirty="0">
                <a:ea typeface="新細明體" pitchFamily="18" charset="-120"/>
              </a:rPr>
              <a:t>Verify that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is a stochastic matrix</a:t>
            </a:r>
          </a:p>
          <a:p>
            <a:r>
              <a:rPr lang="en-US" altLang="zh-TW" dirty="0">
                <a:ea typeface="新細明體" pitchFamily="18" charset="-120"/>
              </a:rPr>
              <a:t>The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page rank vector</a:t>
            </a: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b="1" dirty="0">
                <a:ea typeface="新細明體" pitchFamily="18" charset="-120"/>
              </a:rPr>
              <a:t>r </a:t>
            </a:r>
            <a:r>
              <a:rPr lang="en-US" altLang="zh-TW" dirty="0">
                <a:ea typeface="新細明體" pitchFamily="18" charset="-120"/>
              </a:rPr>
              <a:t>is the principal eigenvector of this matrix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satisfying </a:t>
            </a:r>
            <a:r>
              <a:rPr lang="en-US" altLang="zh-TW" b="1" dirty="0">
                <a:ea typeface="新細明體" pitchFamily="18" charset="-120"/>
              </a:rPr>
              <a:t>r </a:t>
            </a:r>
            <a:r>
              <a:rPr lang="en-US" altLang="zh-TW" dirty="0">
                <a:ea typeface="新細明體" pitchFamily="18" charset="-120"/>
              </a:rPr>
              <a:t>= </a:t>
            </a:r>
            <a:r>
              <a:rPr lang="en-US" altLang="zh-TW" b="1" dirty="0" err="1">
                <a:ea typeface="新細明體" pitchFamily="18" charset="-120"/>
              </a:rPr>
              <a:t>Ar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Equivalently,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dirty="0">
                <a:ea typeface="新細明體" pitchFamily="18" charset="-120"/>
              </a:rPr>
              <a:t> is the stationary distribution of the random walk with teleports</a:t>
            </a:r>
          </a:p>
        </p:txBody>
      </p:sp>
    </p:spTree>
    <p:extLst>
      <p:ext uri="{BB962C8B-B14F-4D97-AF65-F5344CB8AC3E}">
        <p14:creationId xmlns:p14="http://schemas.microsoft.com/office/powerpoint/2010/main" val="20057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Many Variants of CPM method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735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k-clique</a:t>
            </a:r>
            <a:r>
              <a:rPr lang="en-US" altLang="zh-TW" sz="2400" dirty="0">
                <a:ea typeface="宋体" pitchFamily="2" charset="-122"/>
              </a:rPr>
              <a:t>: a maximal </a:t>
            </a:r>
            <a:r>
              <a:rPr lang="en-US" altLang="zh-TW" sz="2400" dirty="0" err="1">
                <a:ea typeface="宋体" pitchFamily="2" charset="-122"/>
              </a:rPr>
              <a:t>subgraph</a:t>
            </a:r>
            <a:r>
              <a:rPr lang="en-US" altLang="zh-TW" sz="2400" dirty="0">
                <a:ea typeface="宋体" pitchFamily="2" charset="-122"/>
              </a:rPr>
              <a:t> in which the largest distance  between any two nodes &lt;= k </a:t>
            </a:r>
            <a:r>
              <a:rPr lang="en-US" altLang="zh-TW" sz="2400" dirty="0">
                <a:solidFill>
                  <a:srgbClr val="FF0000"/>
                </a:solidFill>
                <a:ea typeface="宋体" pitchFamily="2" charset="-122"/>
              </a:rPr>
              <a:t>in the original graph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k-club</a:t>
            </a:r>
            <a:r>
              <a:rPr lang="en-US" altLang="zh-TW" sz="2400" dirty="0">
                <a:ea typeface="宋体" pitchFamily="2" charset="-122"/>
              </a:rPr>
              <a:t>: a substructure of </a:t>
            </a:r>
            <a:r>
              <a:rPr lang="en-US" altLang="zh-TW" sz="2400" u="sng" dirty="0">
                <a:ea typeface="宋体" pitchFamily="2" charset="-122"/>
              </a:rPr>
              <a:t>diameter</a:t>
            </a:r>
            <a:r>
              <a:rPr lang="en-US" altLang="zh-TW" sz="2400" dirty="0">
                <a:ea typeface="宋体" pitchFamily="2" charset="-122"/>
              </a:rPr>
              <a:t> &lt;= k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r>
              <a:rPr lang="en-US" altLang="zh-TW" sz="2400" dirty="0">
                <a:ea typeface="宋体" pitchFamily="2" charset="-122"/>
              </a:rPr>
              <a:t>Clique is a very strict definition</a:t>
            </a:r>
          </a:p>
          <a:p>
            <a:r>
              <a:rPr lang="en-US" altLang="zh-TW" sz="2400" dirty="0">
                <a:ea typeface="Lucida Grande"/>
                <a:cs typeface="Lucida Grande"/>
              </a:rPr>
              <a:t>A </a:t>
            </a:r>
            <a:r>
              <a:rPr lang="en-US" altLang="zh-TW" sz="2400" dirty="0" err="1">
                <a:ea typeface="Lucida Grande"/>
                <a:cs typeface="Lucida Grande"/>
              </a:rPr>
              <a:t>subgraph</a:t>
            </a:r>
            <a:r>
              <a:rPr lang="en-US" altLang="zh-TW" sz="2400" dirty="0">
                <a:ea typeface="Lucida Grande"/>
                <a:cs typeface="Lucida Grande"/>
              </a:rPr>
              <a:t>                      is a                    </a:t>
            </a:r>
            <a:r>
              <a:rPr lang="en-US" altLang="zh-TW" sz="2400" dirty="0">
                <a:solidFill>
                  <a:srgbClr val="0000FF"/>
                </a:solidFill>
                <a:ea typeface="Lucida Grande"/>
                <a:cs typeface="Lucida Grande"/>
              </a:rPr>
              <a:t>quasi-clique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TW" sz="2400" dirty="0">
                <a:ea typeface="宋体" pitchFamily="2" charset="-122"/>
              </a:rPr>
              <a:t>if</a:t>
            </a:r>
          </a:p>
          <a:p>
            <a:endParaRPr lang="en-US" altLang="zh-TW" sz="2400" dirty="0">
              <a:ea typeface="Lucida Grande"/>
              <a:cs typeface="Lucida Grande"/>
            </a:endParaRPr>
          </a:p>
          <a:p>
            <a:pPr>
              <a:buFontTx/>
              <a:buNone/>
            </a:pPr>
            <a:endParaRPr lang="en-US" altLang="zh-TW" sz="2400" dirty="0">
              <a:ea typeface="Lucida Grande"/>
              <a:cs typeface="Lucida Grande"/>
            </a:endParaRPr>
          </a:p>
          <a:p>
            <a:pPr lvl="1">
              <a:buFontTx/>
              <a:buNone/>
            </a:pPr>
            <a:r>
              <a:rPr lang="en-US" altLang="zh-TW" sz="2000" dirty="0">
                <a:ea typeface="Lucida Grande"/>
                <a:cs typeface="Lucida Grande"/>
              </a:rPr>
              <a:t>where the denominator is the maximum number of degrees.</a:t>
            </a:r>
          </a:p>
          <a:p>
            <a:endParaRPr lang="en-US" altLang="zh-TW" dirty="0"/>
          </a:p>
        </p:txBody>
      </p:sp>
      <p:pic>
        <p:nvPicPr>
          <p:cNvPr id="27652" name="Picture 3" descr="latex-image-1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2" y="5000636"/>
            <a:ext cx="1371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904" y="5013176"/>
            <a:ext cx="12192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31" y="5373216"/>
            <a:ext cx="2376488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4" descr="nclub.pd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895600"/>
            <a:ext cx="3454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Box 5"/>
          <p:cNvSpPr txBox="1">
            <a:spLocks noChangeArrowheads="1"/>
          </p:cNvSpPr>
          <p:nvPr/>
        </p:nvSpPr>
        <p:spPr bwMode="auto">
          <a:xfrm>
            <a:off x="4625975" y="3086100"/>
            <a:ext cx="4473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Cliques: {1, 2, 3}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2-cliques: {1, 2, 3, 4, 5}, {2, 3, 4, 5, 6}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2-clubs: {1,2,3,4}, {1, 2, 3, 5}, {2, 3, 4, 5, 6}</a:t>
            </a:r>
          </a:p>
        </p:txBody>
      </p:sp>
    </p:spTree>
    <p:extLst>
      <p:ext uri="{BB962C8B-B14F-4D97-AF65-F5344CB8AC3E}">
        <p14:creationId xmlns:p14="http://schemas.microsoft.com/office/powerpoint/2010/main" val="37008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Idea</a:t>
            </a:r>
            <a:endParaRPr lang="zh-TW" altLang="en-US" dirty="0"/>
          </a:p>
        </p:txBody>
      </p:sp>
      <p:pic>
        <p:nvPicPr>
          <p:cNvPr id="2050" name="Picture 2" descr="File:PageRank-hi-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976664" cy="430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098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Link-Analysis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ea typeface="新細明體" pitchFamily="18" charset="-120"/>
              </a:rPr>
              <a:t>Hyperlink-Induced Topic Search</a:t>
            </a:r>
            <a:endParaRPr lang="zh-TW" altLang="en-US" sz="44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Hyperlink-Induced Topic Search (HITS)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zh-TW" dirty="0">
                <a:ea typeface="新細明體" pitchFamily="18" charset="-120"/>
              </a:rPr>
              <a:t>Interesting nodes fall into two classes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Authorities</a:t>
            </a:r>
            <a:r>
              <a:rPr lang="en-US" altLang="zh-TW" dirty="0">
                <a:ea typeface="新細明體" pitchFamily="18" charset="-120"/>
              </a:rPr>
              <a:t> are pages containing useful information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course home pages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home pages of auto manufacturers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Hubs</a:t>
            </a:r>
            <a:r>
              <a:rPr lang="en-US" altLang="zh-TW" dirty="0">
                <a:ea typeface="新細明體" pitchFamily="18" charset="-120"/>
              </a:rPr>
              <a:t> are pages that link to authorities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course bulletin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list of US auto manufacturers</a:t>
            </a:r>
          </a:p>
          <a:p>
            <a:pPr marL="533400" indent="-533400"/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Idealized view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2209800" y="2438400"/>
            <a:ext cx="152400" cy="152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2209800" y="2895600"/>
            <a:ext cx="152400" cy="152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2209800" y="3352800"/>
            <a:ext cx="152400" cy="152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3657600" y="2133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3657600" y="3429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3657600" y="2590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3657600" y="2971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657600" y="3886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flipV="1">
            <a:off x="2362200" y="22098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2362200" y="25146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2362200" y="2514600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 flipV="1">
            <a:off x="2362200" y="22098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2362200" y="26670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2362200" y="29718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V="1">
            <a:off x="2362200" y="26670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>
            <a:off x="2362200" y="34290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V="1">
            <a:off x="2362200" y="31242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2362200" y="3429000"/>
            <a:ext cx="1295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9" name="Text Box 23"/>
          <p:cNvSpPr txBox="1">
            <a:spLocks noChangeArrowheads="1"/>
          </p:cNvSpPr>
          <p:nvPr/>
        </p:nvSpPr>
        <p:spPr bwMode="auto">
          <a:xfrm>
            <a:off x="1828800" y="1447800"/>
            <a:ext cx="777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Hubs</a:t>
            </a:r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2971800" y="1447800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Authorities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209800" y="2514600"/>
            <a:ext cx="1601788" cy="2362200"/>
            <a:chOff x="1392" y="1584"/>
            <a:chExt cx="1009" cy="1488"/>
          </a:xfrm>
        </p:grpSpPr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1392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2304" y="273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45" name="Line 29"/>
            <p:cNvSpPr>
              <a:spLocks noChangeShapeType="1"/>
            </p:cNvSpPr>
            <p:nvPr/>
          </p:nvSpPr>
          <p:spPr bwMode="auto">
            <a:xfrm>
              <a:off x="1488" y="2592"/>
              <a:ext cx="81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48" name="Line 32"/>
            <p:cNvSpPr>
              <a:spLocks noChangeShapeType="1"/>
            </p:cNvSpPr>
            <p:nvPr/>
          </p:nvSpPr>
          <p:spPr bwMode="auto">
            <a:xfrm flipV="1">
              <a:off x="1488" y="2256"/>
              <a:ext cx="81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2304" y="29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50" name="Line 34"/>
            <p:cNvSpPr>
              <a:spLocks noChangeShapeType="1"/>
            </p:cNvSpPr>
            <p:nvPr/>
          </p:nvSpPr>
          <p:spPr bwMode="auto">
            <a:xfrm>
              <a:off x="1488" y="302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9251" name="AutoShape 35"/>
            <p:cNvCxnSpPr>
              <a:cxnSpLocks noChangeShapeType="1"/>
              <a:stCxn id="9220" idx="2"/>
              <a:endCxn id="9222" idx="2"/>
            </p:cNvCxnSpPr>
            <p:nvPr/>
          </p:nvCxnSpPr>
          <p:spPr bwMode="auto">
            <a:xfrm rot="10800000" flipH="1" flipV="1">
              <a:off x="1392" y="1584"/>
              <a:ext cx="1" cy="288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253" name="AutoShape 37"/>
            <p:cNvCxnSpPr>
              <a:cxnSpLocks noChangeShapeType="1"/>
              <a:stCxn id="9242" idx="2"/>
              <a:endCxn id="9244" idx="2"/>
            </p:cNvCxnSpPr>
            <p:nvPr/>
          </p:nvCxnSpPr>
          <p:spPr bwMode="auto">
            <a:xfrm rot="10800000" flipH="1" flipV="1">
              <a:off x="1392" y="2592"/>
              <a:ext cx="1" cy="432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254" name="AutoShape 38"/>
            <p:cNvCxnSpPr>
              <a:cxnSpLocks noChangeShapeType="1"/>
              <a:stCxn id="9225" idx="6"/>
              <a:endCxn id="9227" idx="6"/>
            </p:cNvCxnSpPr>
            <p:nvPr/>
          </p:nvCxnSpPr>
          <p:spPr bwMode="auto">
            <a:xfrm flipV="1">
              <a:off x="2400" y="1920"/>
              <a:ext cx="1" cy="288"/>
            </a:xfrm>
            <a:prstGeom prst="curvedConnector3">
              <a:avLst>
                <a:gd name="adj1" fmla="val 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The hope</a:t>
            </a:r>
          </a:p>
        </p:txBody>
      </p:sp>
      <p:graphicFrame>
        <p:nvGraphicFramePr>
          <p:cNvPr id="3074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657350" y="1752600"/>
          <a:ext cx="5829300" cy="443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97" name="Picture" r:id="rId3" imgW="2743200" imgH="1828800" progId="Word.Picture.8">
                  <p:embed/>
                </p:oleObj>
              </mc:Choice>
              <mc:Fallback>
                <p:oleObj name="Picture" r:id="rId3" imgW="2743200" imgH="1828800" progId="Word.Picture.8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1752600"/>
                        <a:ext cx="5829300" cy="443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068513" y="6096000"/>
            <a:ext cx="4659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b="1" i="1">
                <a:latin typeface="Arial" pitchFamily="34" charset="0"/>
                <a:ea typeface="新細明體" pitchFamily="18" charset="-120"/>
              </a:rPr>
              <a:t>Long distance telephone companies</a:t>
            </a:r>
            <a:endParaRPr lang="en-US" altLang="zh-TW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295275" y="3195638"/>
            <a:ext cx="1263650" cy="466725"/>
          </a:xfrm>
          <a:prstGeom prst="rightArrowCallout">
            <a:avLst>
              <a:gd name="adj1" fmla="val 25000"/>
              <a:gd name="adj2" fmla="val 25000"/>
              <a:gd name="adj3" fmla="val 45125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Hubs</a:t>
            </a: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6583363" y="2814638"/>
            <a:ext cx="2355850" cy="466725"/>
          </a:xfrm>
          <a:prstGeom prst="leftArrowCallout">
            <a:avLst>
              <a:gd name="adj1" fmla="val 25000"/>
              <a:gd name="adj2" fmla="val 25000"/>
              <a:gd name="adj3" fmla="val 8412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Authorities</a:t>
            </a:r>
          </a:p>
        </p:txBody>
      </p:sp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Mutually recursive definition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good hub links to many good authorities</a:t>
            </a:r>
          </a:p>
          <a:p>
            <a:r>
              <a:rPr lang="en-US" altLang="zh-TW">
                <a:ea typeface="新細明體" pitchFamily="18" charset="-120"/>
              </a:rPr>
              <a:t>A good authority is linked from many good hubs</a:t>
            </a:r>
          </a:p>
          <a:p>
            <a:r>
              <a:rPr lang="en-US" altLang="zh-TW">
                <a:ea typeface="新細明體" pitchFamily="18" charset="-120"/>
              </a:rPr>
              <a:t>Model using two scores for each node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Hub score and Authority score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Represented as vectors </a:t>
            </a:r>
            <a:r>
              <a:rPr lang="en-US" altLang="zh-TW" b="1">
                <a:ea typeface="新細明體" pitchFamily="18" charset="-120"/>
              </a:rPr>
              <a:t>h</a:t>
            </a:r>
            <a:r>
              <a:rPr lang="en-US" altLang="zh-TW">
                <a:ea typeface="新細明體" pitchFamily="18" charset="-120"/>
              </a:rPr>
              <a:t> and </a:t>
            </a:r>
            <a:r>
              <a:rPr lang="en-US" altLang="zh-TW" b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 </a:t>
            </a:r>
          </a:p>
          <a:p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Iterative update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Repeat the following updates, for all 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: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828800" y="3124200"/>
          <a:ext cx="30162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72" name="Equation" r:id="rId3" imgW="1003139" imgH="355508" progId="Equation.3">
                  <p:embed/>
                </p:oleObj>
              </mc:Choice>
              <mc:Fallback>
                <p:oleObj name="Equation" r:id="rId3" imgW="1003139" imgH="355508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124200"/>
                        <a:ext cx="301625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1828800" y="4724400"/>
          <a:ext cx="30162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73" name="Equation" r:id="rId5" imgW="1003139" imgH="355508" progId="Equation.3">
                  <p:embed/>
                </p:oleObj>
              </mc:Choice>
              <mc:Fallback>
                <p:oleObj name="Equation" r:id="rId5" imgW="1003139" imgH="355508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724400"/>
                        <a:ext cx="301625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Oval 6"/>
          <p:cNvSpPr>
            <a:spLocks noChangeArrowheads="1"/>
          </p:cNvSpPr>
          <p:nvPr/>
        </p:nvSpPr>
        <p:spPr bwMode="auto">
          <a:xfrm>
            <a:off x="6096000" y="3352800"/>
            <a:ext cx="381000" cy="381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i="1">
                <a:latin typeface="Arial" pitchFamily="34" charset="0"/>
                <a:ea typeface="新細明體" pitchFamily="18" charset="-120"/>
              </a:rPr>
              <a:t>x</a:t>
            </a:r>
            <a:endParaRPr lang="en-US" altLang="zh-TW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103" name="Oval 7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4104" name="Oval 8"/>
          <p:cNvSpPr>
            <a:spLocks noChangeArrowheads="1"/>
          </p:cNvSpPr>
          <p:nvPr/>
        </p:nvSpPr>
        <p:spPr bwMode="auto">
          <a:xfrm>
            <a:off x="6858000" y="3810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4105" name="Oval 9"/>
          <p:cNvSpPr>
            <a:spLocks noChangeArrowheads="1"/>
          </p:cNvSpPr>
          <p:nvPr/>
        </p:nvSpPr>
        <p:spPr bwMode="auto">
          <a:xfrm>
            <a:off x="7162800" y="3352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cxnSp>
        <p:nvCxnSpPr>
          <p:cNvPr id="4106" name="AutoShape 10"/>
          <p:cNvCxnSpPr>
            <a:cxnSpLocks noChangeShapeType="1"/>
            <a:stCxn id="4102" idx="7"/>
            <a:endCxn id="4103" idx="2"/>
          </p:cNvCxnSpPr>
          <p:nvPr/>
        </p:nvCxnSpPr>
        <p:spPr bwMode="auto">
          <a:xfrm flipV="1">
            <a:off x="6421438" y="3086100"/>
            <a:ext cx="436562" cy="3222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07" name="AutoShape 11"/>
          <p:cNvCxnSpPr>
            <a:cxnSpLocks noChangeShapeType="1"/>
            <a:stCxn id="4102" idx="6"/>
            <a:endCxn id="4105" idx="2"/>
          </p:cNvCxnSpPr>
          <p:nvPr/>
        </p:nvCxnSpPr>
        <p:spPr bwMode="auto">
          <a:xfrm>
            <a:off x="6477000" y="3543300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08" name="AutoShape 12"/>
          <p:cNvCxnSpPr>
            <a:cxnSpLocks noChangeShapeType="1"/>
            <a:stCxn id="4102" idx="5"/>
            <a:endCxn id="4104" idx="2"/>
          </p:cNvCxnSpPr>
          <p:nvPr/>
        </p:nvCxnSpPr>
        <p:spPr bwMode="auto">
          <a:xfrm>
            <a:off x="6421438" y="3678238"/>
            <a:ext cx="436562" cy="322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096000" y="4419600"/>
            <a:ext cx="1447800" cy="1447800"/>
            <a:chOff x="3840" y="2784"/>
            <a:chExt cx="912" cy="912"/>
          </a:xfrm>
        </p:grpSpPr>
        <p:sp>
          <p:nvSpPr>
            <p:cNvPr id="4111" name="Oval 14"/>
            <p:cNvSpPr>
              <a:spLocks noChangeArrowheads="1"/>
            </p:cNvSpPr>
            <p:nvPr/>
          </p:nvSpPr>
          <p:spPr bwMode="auto">
            <a:xfrm>
              <a:off x="3984" y="34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TW" altLang="zh-TW"/>
            </a:p>
          </p:txBody>
        </p:sp>
        <p:sp>
          <p:nvSpPr>
            <p:cNvPr id="4112" name="Oval 15"/>
            <p:cNvSpPr>
              <a:spLocks noChangeArrowheads="1"/>
            </p:cNvSpPr>
            <p:nvPr/>
          </p:nvSpPr>
          <p:spPr bwMode="auto">
            <a:xfrm>
              <a:off x="3840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TW" altLang="zh-TW"/>
            </a:p>
          </p:txBody>
        </p:sp>
        <p:sp>
          <p:nvSpPr>
            <p:cNvPr id="4113" name="Oval 16"/>
            <p:cNvSpPr>
              <a:spLocks noChangeArrowheads="1"/>
            </p:cNvSpPr>
            <p:nvPr/>
          </p:nvSpPr>
          <p:spPr bwMode="auto">
            <a:xfrm>
              <a:off x="3984" y="278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TW" altLang="zh-TW"/>
            </a:p>
          </p:txBody>
        </p:sp>
        <p:sp>
          <p:nvSpPr>
            <p:cNvPr id="4114" name="Oval 17"/>
            <p:cNvSpPr>
              <a:spLocks noChangeArrowheads="1"/>
            </p:cNvSpPr>
            <p:nvPr/>
          </p:nvSpPr>
          <p:spPr bwMode="auto">
            <a:xfrm>
              <a:off x="4512" y="3120"/>
              <a:ext cx="240" cy="2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i="1">
                  <a:latin typeface="Arial" pitchFamily="34" charset="0"/>
                  <a:ea typeface="新細明體" pitchFamily="18" charset="-120"/>
                </a:rPr>
                <a:t>x</a:t>
              </a:r>
            </a:p>
          </p:txBody>
        </p:sp>
        <p:cxnSp>
          <p:nvCxnSpPr>
            <p:cNvPr id="4115" name="AutoShape 18"/>
            <p:cNvCxnSpPr>
              <a:cxnSpLocks noChangeShapeType="1"/>
              <a:stCxn id="4113" idx="6"/>
              <a:endCxn id="4114" idx="1"/>
            </p:cNvCxnSpPr>
            <p:nvPr/>
          </p:nvCxnSpPr>
          <p:spPr bwMode="auto">
            <a:xfrm>
              <a:off x="4224" y="2904"/>
              <a:ext cx="323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116" name="AutoShape 19"/>
            <p:cNvCxnSpPr>
              <a:cxnSpLocks noChangeShapeType="1"/>
              <a:stCxn id="4112" idx="6"/>
              <a:endCxn id="4114" idx="2"/>
            </p:cNvCxnSpPr>
            <p:nvPr/>
          </p:nvCxnSpPr>
          <p:spPr bwMode="auto">
            <a:xfrm>
              <a:off x="4080" y="3240"/>
              <a:ext cx="43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117" name="AutoShape 20"/>
            <p:cNvCxnSpPr>
              <a:cxnSpLocks noChangeShapeType="1"/>
              <a:stCxn id="4111" idx="6"/>
              <a:endCxn id="4114" idx="3"/>
            </p:cNvCxnSpPr>
            <p:nvPr/>
          </p:nvCxnSpPr>
          <p:spPr bwMode="auto">
            <a:xfrm flipV="1">
              <a:off x="4224" y="3325"/>
              <a:ext cx="323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Transition Matrix </a:t>
            </a:r>
            <a:r>
              <a:rPr lang="en-US" altLang="zh-TW" i="1">
                <a:ea typeface="新細明體" pitchFamily="18" charset="-120"/>
              </a:rPr>
              <a:t>A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HITS uses a matrix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[</a:t>
            </a:r>
            <a:r>
              <a:rPr lang="en-US" altLang="zh-TW" i="1">
                <a:ea typeface="新細明體" pitchFamily="18" charset="-120"/>
              </a:rPr>
              <a:t>i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j</a:t>
            </a:r>
            <a:r>
              <a:rPr lang="en-US" altLang="zh-TW">
                <a:ea typeface="新細明體" pitchFamily="18" charset="-120"/>
              </a:rPr>
              <a:t>] = 1 if page </a:t>
            </a:r>
            <a:r>
              <a:rPr lang="en-US" altLang="zh-TW" i="1">
                <a:ea typeface="新細明體" pitchFamily="18" charset="-120"/>
              </a:rPr>
              <a:t>i</a:t>
            </a:r>
            <a:r>
              <a:rPr lang="en-US" altLang="zh-TW">
                <a:ea typeface="新細明體" pitchFamily="18" charset="-120"/>
              </a:rPr>
              <a:t> links to page </a:t>
            </a:r>
            <a:r>
              <a:rPr lang="en-US" altLang="zh-TW" i="1">
                <a:ea typeface="新細明體" pitchFamily="18" charset="-120"/>
              </a:rPr>
              <a:t>j</a:t>
            </a:r>
            <a:r>
              <a:rPr lang="en-US" altLang="zh-TW">
                <a:ea typeface="新細明體" pitchFamily="18" charset="-120"/>
              </a:rPr>
              <a:t>, 0 if not</a:t>
            </a:r>
          </a:p>
          <a:p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 i="1" baseline="30000">
                <a:ea typeface="新細明體" pitchFamily="18" charset="-120"/>
              </a:rPr>
              <a:t>T</a:t>
            </a:r>
            <a:r>
              <a:rPr lang="en-US" altLang="zh-TW" i="1">
                <a:ea typeface="新細明體" pitchFamily="18" charset="-120"/>
              </a:rPr>
              <a:t>, </a:t>
            </a:r>
            <a:r>
              <a:rPr lang="en-US" altLang="zh-TW">
                <a:ea typeface="新細明體" pitchFamily="18" charset="-120"/>
              </a:rPr>
              <a:t>the transpose of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, is similar to the PageRank matrix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>
                <a:ea typeface="新細明體" pitchFamily="18" charset="-120"/>
              </a:rPr>
              <a:t>, but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 i="1" baseline="30000">
                <a:ea typeface="新細明體" pitchFamily="18" charset="-120"/>
              </a:rPr>
              <a:t>T</a:t>
            </a:r>
            <a:r>
              <a:rPr lang="en-US" altLang="zh-TW">
                <a:ea typeface="新細明體" pitchFamily="18" charset="-120"/>
              </a:rPr>
              <a:t> has 1’s where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>
                <a:ea typeface="新細明體" pitchFamily="18" charset="-120"/>
              </a:rPr>
              <a:t>  has fractions</a:t>
            </a:r>
          </a:p>
          <a:p>
            <a:pPr>
              <a:buFont typeface="Wingdings" pitchFamily="2" charset="2"/>
              <a:buNone/>
            </a:pPr>
            <a:endParaRPr lang="en-US" altLang="zh-TW" i="1" baseline="30000">
              <a:ea typeface="新細明體" pitchFamily="18" charset="-120"/>
            </a:endParaRPr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sp>
        <p:nvSpPr>
          <p:cNvPr id="13315" name="Oval 3"/>
          <p:cNvSpPr>
            <a:spLocks noChangeArrowheads="1"/>
          </p:cNvSpPr>
          <p:nvPr/>
        </p:nvSpPr>
        <p:spPr bwMode="auto">
          <a:xfrm>
            <a:off x="2971800" y="1981200"/>
            <a:ext cx="1219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Yahoo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4343400" y="4343400"/>
            <a:ext cx="1219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M’soft</a:t>
            </a:r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1524000" y="4343400"/>
            <a:ext cx="1219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Amazon</a:t>
            </a: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V="1">
            <a:off x="1981200" y="2590800"/>
            <a:ext cx="1066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>
            <a:off x="2590800" y="2743200"/>
            <a:ext cx="9906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2743200" y="45720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2743200" y="48768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22" name="AutoShape 10"/>
          <p:cNvCxnSpPr>
            <a:cxnSpLocks noChangeShapeType="1"/>
            <a:stCxn id="13315" idx="6"/>
            <a:endCxn id="13315" idx="2"/>
          </p:cNvCxnSpPr>
          <p:nvPr/>
        </p:nvCxnSpPr>
        <p:spPr bwMode="auto">
          <a:xfrm flipH="1">
            <a:off x="2971800" y="2362200"/>
            <a:ext cx="1219200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867400" y="22098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5394325" y="2174875"/>
            <a:ext cx="17922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y     1    1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     1    0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m    0    1    0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5927725" y="1717675"/>
            <a:ext cx="1395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y    a     m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038600" y="26670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4572000" y="2514600"/>
            <a:ext cx="652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 =</a:t>
            </a: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Hub and Authority Equations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The hub score of page P is proportional to the sum of the authority scores of the pages it links to</a:t>
            </a:r>
          </a:p>
          <a:p>
            <a:pPr lvl="1"/>
            <a:r>
              <a:rPr lang="en-US" altLang="zh-TW" b="1" dirty="0">
                <a:solidFill>
                  <a:srgbClr val="0066FF"/>
                </a:solidFill>
                <a:ea typeface="新細明體" pitchFamily="18" charset="-120"/>
              </a:rPr>
              <a:t>h</a:t>
            </a: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 = </a:t>
            </a:r>
            <a:r>
              <a:rPr lang="en-US" altLang="zh-TW" dirty="0" err="1">
                <a:solidFill>
                  <a:srgbClr val="0066FF"/>
                </a:solidFill>
                <a:latin typeface="Lucida Sans Unicode" pitchFamily="34" charset="0"/>
                <a:ea typeface="新細明體" pitchFamily="18" charset="-120"/>
              </a:rPr>
              <a:t>λ</a:t>
            </a:r>
            <a:r>
              <a:rPr lang="en-US" altLang="zh-TW" i="1" dirty="0" err="1">
                <a:solidFill>
                  <a:srgbClr val="0066FF"/>
                </a:solidFill>
                <a:ea typeface="新細明體" pitchFamily="18" charset="-120"/>
              </a:rPr>
              <a:t>A</a:t>
            </a:r>
            <a:r>
              <a:rPr lang="en-US" altLang="zh-TW" b="1" dirty="0" err="1">
                <a:solidFill>
                  <a:srgbClr val="0066FF"/>
                </a:solidFill>
                <a:ea typeface="新細明體" pitchFamily="18" charset="-120"/>
              </a:rPr>
              <a:t>a</a:t>
            </a:r>
            <a:endParaRPr lang="en-US" altLang="zh-TW" b="1" dirty="0">
              <a:solidFill>
                <a:srgbClr val="0066FF"/>
              </a:solidFill>
              <a:ea typeface="新細明體" pitchFamily="18" charset="-120"/>
            </a:endParaRPr>
          </a:p>
          <a:p>
            <a:pPr lvl="1"/>
            <a:r>
              <a:rPr lang="en-US" altLang="zh-TW" dirty="0">
                <a:ea typeface="新細明體" pitchFamily="18" charset="-120"/>
              </a:rPr>
              <a:t>Constant </a:t>
            </a:r>
            <a:r>
              <a:rPr lang="en-US" altLang="zh-TW" dirty="0">
                <a:latin typeface="Lucida Sans Unicode" pitchFamily="34" charset="0"/>
                <a:ea typeface="新細明體" pitchFamily="18" charset="-120"/>
              </a:rPr>
              <a:t>λ is a scale factor</a:t>
            </a:r>
          </a:p>
          <a:p>
            <a:r>
              <a:rPr lang="en-US" altLang="zh-TW" dirty="0">
                <a:ea typeface="新細明體" pitchFamily="18" charset="-120"/>
              </a:rPr>
              <a:t>The authority score of page P is proportional to the sum of the hub scores of the pages it is linked from</a:t>
            </a:r>
          </a:p>
          <a:p>
            <a:pPr lvl="1"/>
            <a:r>
              <a:rPr lang="en-US" altLang="zh-TW" b="1" dirty="0">
                <a:solidFill>
                  <a:srgbClr val="0066FF"/>
                </a:solidFill>
                <a:ea typeface="新細明體" pitchFamily="18" charset="-120"/>
              </a:rPr>
              <a:t>a</a:t>
            </a: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 = </a:t>
            </a:r>
            <a:r>
              <a:rPr lang="en-US" altLang="zh-TW" dirty="0" err="1">
                <a:solidFill>
                  <a:srgbClr val="0066FF"/>
                </a:solidFill>
                <a:latin typeface="Lucida Sans Unicode" pitchFamily="34" charset="0"/>
                <a:ea typeface="新細明體" pitchFamily="18" charset="-120"/>
              </a:rPr>
              <a:t>μ</a:t>
            </a:r>
            <a:r>
              <a:rPr lang="en-US" altLang="zh-TW" i="1" dirty="0" err="1">
                <a:solidFill>
                  <a:srgbClr val="0066FF"/>
                </a:solidFill>
                <a:ea typeface="新細明體" pitchFamily="18" charset="-120"/>
              </a:rPr>
              <a:t>A</a:t>
            </a:r>
            <a:r>
              <a:rPr lang="en-US" altLang="zh-TW" i="1" baseline="30000" dirty="0" err="1">
                <a:solidFill>
                  <a:srgbClr val="0066FF"/>
                </a:solidFill>
                <a:ea typeface="新細明體" pitchFamily="18" charset="-120"/>
              </a:rPr>
              <a:t>T</a:t>
            </a:r>
            <a:r>
              <a:rPr lang="en-US" altLang="zh-TW" i="1" baseline="30000" dirty="0">
                <a:solidFill>
                  <a:srgbClr val="0066FF"/>
                </a:solidFill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0066FF"/>
                </a:solidFill>
                <a:ea typeface="新細明體" pitchFamily="18" charset="-120"/>
              </a:rPr>
              <a:t>h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Constant </a:t>
            </a:r>
            <a:r>
              <a:rPr lang="en-US" altLang="zh-TW" dirty="0">
                <a:latin typeface="Lucida Sans Unicode" pitchFamily="34" charset="0"/>
                <a:ea typeface="新細明體" pitchFamily="18" charset="-120"/>
              </a:rPr>
              <a:t>μ is scale factor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solidFill>
                  <a:srgbClr val="FF3300"/>
                </a:solidFill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44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Scaling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400" dirty="0">
                <a:ea typeface="新細明體" pitchFamily="18" charset="-120"/>
              </a:rPr>
              <a:t>To prevent the </a:t>
            </a:r>
            <a:r>
              <a:rPr lang="en-US" altLang="zh-TW" sz="3400" i="1" dirty="0">
                <a:ea typeface="新細明體" pitchFamily="18" charset="-120"/>
              </a:rPr>
              <a:t>h</a:t>
            </a:r>
            <a:r>
              <a:rPr lang="en-US" altLang="zh-TW" sz="3400" dirty="0">
                <a:ea typeface="新細明體" pitchFamily="18" charset="-120"/>
              </a:rPr>
              <a:t> and </a:t>
            </a:r>
            <a:r>
              <a:rPr lang="en-US" altLang="zh-TW" sz="3400" i="1" dirty="0">
                <a:ea typeface="新細明體" pitchFamily="18" charset="-120"/>
              </a:rPr>
              <a:t>a</a:t>
            </a:r>
            <a:r>
              <a:rPr lang="en-US" altLang="zh-TW" sz="3400" dirty="0">
                <a:ea typeface="新細明體" pitchFamily="18" charset="-120"/>
              </a:rPr>
              <a:t> values from getting too big, can scale down after each iteration.</a:t>
            </a:r>
          </a:p>
          <a:p>
            <a:pPr eaLnBrk="1" hangingPunct="1"/>
            <a:r>
              <a:rPr lang="en-US" altLang="zh-TW" sz="3400" dirty="0">
                <a:ea typeface="新細明體" pitchFamily="18" charset="-120"/>
              </a:rPr>
              <a:t>Scaling factor doesn’t really matter:</a:t>
            </a:r>
          </a:p>
          <a:p>
            <a:pPr lvl="1" eaLnBrk="1" hangingPunct="1"/>
            <a:r>
              <a:rPr lang="en-US" altLang="zh-TW" sz="3200" dirty="0">
                <a:ea typeface="新細明體" pitchFamily="18" charset="-120"/>
              </a:rPr>
              <a:t>we only care about the </a:t>
            </a:r>
            <a:r>
              <a:rPr lang="en-US" altLang="zh-TW" sz="3200" i="1" dirty="0">
                <a:ea typeface="新細明體" pitchFamily="18" charset="-120"/>
              </a:rPr>
              <a:t>relative</a:t>
            </a:r>
            <a:r>
              <a:rPr lang="en-US" altLang="zh-TW" sz="3200" dirty="0">
                <a:ea typeface="新細明體" pitchFamily="18" charset="-120"/>
              </a:rPr>
              <a:t> values of the scores.</a:t>
            </a:r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Iterative algorithm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Initialize </a:t>
            </a:r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,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to all 1’s</a:t>
            </a:r>
          </a:p>
          <a:p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b="1" dirty="0" err="1">
                <a:ea typeface="新細明體" pitchFamily="18" charset="-120"/>
              </a:rPr>
              <a:t>Aa</a:t>
            </a:r>
            <a:endParaRPr lang="en-US" altLang="zh-TW" b="1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Scale </a:t>
            </a:r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 so that its max entry is 1.0 </a:t>
            </a:r>
          </a:p>
          <a:p>
            <a:r>
              <a:rPr lang="en-US" altLang="zh-TW" b="1" dirty="0">
                <a:ea typeface="新細明體" pitchFamily="18" charset="-120"/>
              </a:rPr>
              <a:t>a </a:t>
            </a:r>
            <a:r>
              <a:rPr lang="en-US" altLang="zh-TW" dirty="0">
                <a:ea typeface="新細明體" pitchFamily="18" charset="-120"/>
              </a:rPr>
              <a:t>= </a:t>
            </a:r>
            <a:r>
              <a:rPr lang="en-US" altLang="zh-TW" b="1" dirty="0" err="1">
                <a:ea typeface="新細明體" pitchFamily="18" charset="-120"/>
              </a:rPr>
              <a:t>A</a:t>
            </a:r>
            <a:r>
              <a:rPr lang="en-US" altLang="zh-TW" baseline="30000" dirty="0" err="1">
                <a:ea typeface="新細明體" pitchFamily="18" charset="-120"/>
              </a:rPr>
              <a:t>T</a:t>
            </a:r>
            <a:r>
              <a:rPr lang="en-US" altLang="zh-TW" b="1" dirty="0" err="1">
                <a:ea typeface="新細明體" pitchFamily="18" charset="-120"/>
              </a:rPr>
              <a:t>h</a:t>
            </a:r>
            <a:endParaRPr lang="en-US" altLang="zh-TW" b="1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Scale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so that its max entry is 1.0</a:t>
            </a:r>
          </a:p>
          <a:p>
            <a:r>
              <a:rPr lang="en-US" altLang="zh-TW" dirty="0">
                <a:ea typeface="新細明體" pitchFamily="18" charset="-120"/>
              </a:rPr>
              <a:t>Continue until </a:t>
            </a:r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,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converge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838200" y="1447800"/>
            <a:ext cx="14144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1 1 1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 =  1 0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0 1 0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667000" y="1447800"/>
            <a:ext cx="1462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1 1 0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</a:t>
            </a:r>
            <a:r>
              <a:rPr lang="en-US" altLang="zh-TW" sz="2400" baseline="30000">
                <a:latin typeface="Times New Roman" pitchFamily="18" charset="0"/>
                <a:ea typeface="新細明體" pitchFamily="18" charset="-120"/>
              </a:rPr>
              <a:t>T</a:t>
            </a:r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= 1 0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1 1 0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524000" y="1492250"/>
            <a:ext cx="6858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352800" y="1492250"/>
            <a:ext cx="762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111250" y="3165475"/>
            <a:ext cx="146843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a(yahoo)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a(amazon)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a(m’soft)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2651125" y="3124200"/>
            <a:ext cx="355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=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=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=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3336925" y="31242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3946525" y="31242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4556125" y="31242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4/5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5241925" y="3124200"/>
            <a:ext cx="793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0.75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1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6003925" y="3048000"/>
            <a:ext cx="565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7131050" y="3089275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0.732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1111250" y="4537075"/>
            <a:ext cx="259873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h(yahoo)      =   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h(amazon)   =   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h(m’soft)     =       1</a:t>
            </a:r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3930650" y="4537075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2/3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1/3</a:t>
            </a: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5302250" y="4537075"/>
            <a:ext cx="793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0.73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0.27</a:t>
            </a:r>
          </a:p>
        </p:txBody>
      </p:sp>
      <p:sp>
        <p:nvSpPr>
          <p:cNvPr id="18451" name="Text Box 19"/>
          <p:cNvSpPr txBox="1">
            <a:spLocks noChangeArrowheads="1"/>
          </p:cNvSpPr>
          <p:nvPr/>
        </p:nvSpPr>
        <p:spPr bwMode="auto">
          <a:xfrm>
            <a:off x="6080125" y="4495800"/>
            <a:ext cx="565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</p:txBody>
      </p:sp>
      <p:sp>
        <p:nvSpPr>
          <p:cNvPr id="18452" name="Text Box 20"/>
          <p:cNvSpPr txBox="1">
            <a:spLocks noChangeArrowheads="1"/>
          </p:cNvSpPr>
          <p:nvPr/>
        </p:nvSpPr>
        <p:spPr bwMode="auto">
          <a:xfrm>
            <a:off x="7131050" y="4537075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1.000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0.732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0.268</a:t>
            </a:r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4556125" y="4572000"/>
            <a:ext cx="717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0.71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0.29</a:t>
            </a:r>
          </a:p>
        </p:txBody>
      </p:sp>
      <p:sp>
        <p:nvSpPr>
          <p:cNvPr id="21" name="矩形 20"/>
          <p:cNvSpPr/>
          <p:nvPr/>
        </p:nvSpPr>
        <p:spPr>
          <a:xfrm>
            <a:off x="357158" y="642918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b="1" dirty="0" err="1">
                <a:ea typeface="新細明體" pitchFamily="18" charset="-120"/>
              </a:rPr>
              <a:t>Aa</a:t>
            </a:r>
            <a:endParaRPr lang="en-US" altLang="zh-TW" b="1" dirty="0">
              <a:ea typeface="新細明體" pitchFamily="18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28728" y="642918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a typeface="新細明體" pitchFamily="18" charset="-120"/>
              </a:rPr>
              <a:t>a </a:t>
            </a:r>
            <a:r>
              <a:rPr lang="en-US" altLang="zh-TW" dirty="0">
                <a:ea typeface="新細明體" pitchFamily="18" charset="-120"/>
              </a:rPr>
              <a:t>= </a:t>
            </a:r>
            <a:r>
              <a:rPr lang="en-US" altLang="zh-TW" b="1" dirty="0" err="1">
                <a:ea typeface="新細明體" pitchFamily="18" charset="-120"/>
              </a:rPr>
              <a:t>A</a:t>
            </a:r>
            <a:r>
              <a:rPr lang="en-US" altLang="zh-TW" baseline="30000" dirty="0" err="1">
                <a:ea typeface="新細明體" pitchFamily="18" charset="-120"/>
              </a:rPr>
              <a:t>T</a:t>
            </a:r>
            <a:r>
              <a:rPr lang="en-US" altLang="zh-TW" b="1" dirty="0" err="1">
                <a:ea typeface="新細明體" pitchFamily="18" charset="-120"/>
              </a:rPr>
              <a:t>h</a:t>
            </a:r>
            <a:endParaRPr lang="en-US" altLang="zh-TW" b="1" dirty="0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autoUpdateAnimBg="0"/>
      <p:bldP spid="18444" grpId="0" autoUpdateAnimBg="0"/>
      <p:bldP spid="18445" grpId="0" autoUpdateAnimBg="0"/>
      <p:bldP spid="18446" grpId="0" autoUpdateAnimBg="0"/>
      <p:bldP spid="18447" grpId="0" autoUpdateAnimBg="0"/>
      <p:bldP spid="18449" grpId="0" autoUpdateAnimBg="0"/>
      <p:bldP spid="18450" grpId="0" autoUpdateAnimBg="0"/>
      <p:bldP spid="18451" grpId="0" autoUpdateAnimBg="0"/>
      <p:bldP spid="18452" grpId="0" autoUpdateAnimBg="0"/>
      <p:bldP spid="18453" grpId="0" autoUpdateAnimBg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Existence and Uniqueness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295400"/>
            <a:ext cx="8120062" cy="4724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h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λ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b="1">
                <a:ea typeface="新細明體" pitchFamily="18" charset="-120"/>
              </a:rPr>
              <a:t>a</a:t>
            </a:r>
            <a:endParaRPr lang="en-US" altLang="zh-TW" sz="2400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a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μ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i="1" baseline="30000">
                <a:ea typeface="新細明體" pitchFamily="18" charset="-120"/>
              </a:rPr>
              <a:t>T </a:t>
            </a:r>
            <a:r>
              <a:rPr lang="en-US" altLang="zh-TW" sz="2400" b="1">
                <a:ea typeface="新細明體" pitchFamily="18" charset="-120"/>
              </a:rPr>
              <a:t>h</a:t>
            </a: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h </a:t>
            </a:r>
            <a:r>
              <a:rPr lang="en-US" altLang="zh-TW" sz="2400">
                <a:ea typeface="新細明體" pitchFamily="18" charset="-120"/>
              </a:rPr>
              <a:t>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λμ</a:t>
            </a:r>
            <a:r>
              <a:rPr lang="en-US" altLang="zh-TW" sz="2400" i="1">
                <a:ea typeface="新細明體" pitchFamily="18" charset="-120"/>
              </a:rPr>
              <a:t>AA</a:t>
            </a:r>
            <a:r>
              <a:rPr lang="en-US" altLang="zh-TW" sz="2400" i="1" baseline="30000">
                <a:ea typeface="新細明體" pitchFamily="18" charset="-120"/>
              </a:rPr>
              <a:t>T </a:t>
            </a:r>
            <a:r>
              <a:rPr lang="en-US" altLang="zh-TW" sz="2400" b="1">
                <a:ea typeface="新細明體" pitchFamily="18" charset="-120"/>
              </a:rPr>
              <a:t>h</a:t>
            </a: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a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λμ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i="1" baseline="30000">
                <a:ea typeface="新細明體" pitchFamily="18" charset="-120"/>
              </a:rPr>
              <a:t>T</a:t>
            </a:r>
            <a:r>
              <a:rPr lang="en-US" altLang="zh-TW" sz="2400" i="1">
                <a:ea typeface="新細明體" pitchFamily="18" charset="-120"/>
              </a:rPr>
              <a:t>A </a:t>
            </a:r>
            <a:r>
              <a:rPr lang="en-US" altLang="zh-TW" sz="2400" b="1">
                <a:ea typeface="新細明體" pitchFamily="18" charset="-120"/>
              </a:rPr>
              <a:t>a</a:t>
            </a:r>
          </a:p>
          <a:p>
            <a:pPr>
              <a:buFont typeface="Wingdings" pitchFamily="2" charset="2"/>
              <a:buNone/>
            </a:pPr>
            <a:endParaRPr lang="en-US" altLang="zh-TW" sz="2400" b="1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>
                <a:ea typeface="新細明體" pitchFamily="18" charset="-120"/>
              </a:rPr>
              <a:t>Under reasonable assumptions about </a:t>
            </a:r>
            <a:r>
              <a:rPr lang="en-US" altLang="zh-TW" sz="2400" b="1">
                <a:ea typeface="新細明體" pitchFamily="18" charset="-120"/>
              </a:rPr>
              <a:t>A</a:t>
            </a:r>
            <a:r>
              <a:rPr lang="en-US" altLang="zh-TW" sz="2400">
                <a:ea typeface="新細明體" pitchFamily="18" charset="-120"/>
              </a:rPr>
              <a:t>, </a:t>
            </a:r>
            <a:endParaRPr lang="en-US" altLang="zh-TW" sz="2400" b="1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>
                <a:ea typeface="新細明體" pitchFamily="18" charset="-120"/>
              </a:rPr>
              <a:t>the dual iterative algorithm converges to vectors </a:t>
            </a: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h*</a:t>
            </a:r>
            <a:r>
              <a:rPr lang="en-US" altLang="zh-TW" sz="2400">
                <a:ea typeface="新細明體" pitchFamily="18" charset="-120"/>
              </a:rPr>
              <a:t> and </a:t>
            </a:r>
            <a:r>
              <a:rPr lang="en-US" altLang="zh-TW" sz="2400" b="1">
                <a:ea typeface="新細明體" pitchFamily="18" charset="-120"/>
              </a:rPr>
              <a:t>a*</a:t>
            </a:r>
            <a:r>
              <a:rPr lang="en-US" altLang="zh-TW" sz="2400">
                <a:ea typeface="新細明體" pitchFamily="18" charset="-120"/>
              </a:rPr>
              <a:t> such that:</a:t>
            </a:r>
            <a:endParaRPr lang="en-US" altLang="zh-TW" sz="2400" b="1">
              <a:ea typeface="新細明體" pitchFamily="18" charset="-120"/>
            </a:endParaRPr>
          </a:p>
          <a:p>
            <a:pPr>
              <a:buFontTx/>
              <a:buChar char="•"/>
            </a:pPr>
            <a:r>
              <a:rPr lang="en-US" altLang="zh-TW" sz="2400" b="1">
                <a:ea typeface="新細明體" pitchFamily="18" charset="-120"/>
              </a:rPr>
              <a:t>h* </a:t>
            </a:r>
            <a:r>
              <a:rPr lang="en-US" altLang="zh-TW" sz="2400">
                <a:ea typeface="新細明體" pitchFamily="18" charset="-120"/>
              </a:rPr>
              <a:t>is the principal eigenvector of the matrix </a:t>
            </a:r>
            <a:r>
              <a:rPr lang="en-US" altLang="zh-TW" sz="2400" i="1">
                <a:ea typeface="新細明體" pitchFamily="18" charset="-120"/>
              </a:rPr>
              <a:t>AA</a:t>
            </a:r>
            <a:r>
              <a:rPr lang="en-US" altLang="zh-TW" sz="2400" i="1" baseline="30000">
                <a:ea typeface="新細明體" pitchFamily="18" charset="-120"/>
              </a:rPr>
              <a:t>T</a:t>
            </a:r>
          </a:p>
          <a:p>
            <a:pPr>
              <a:buFontTx/>
              <a:buChar char="•"/>
            </a:pPr>
            <a:r>
              <a:rPr lang="en-US" altLang="zh-TW" sz="2400" b="1">
                <a:ea typeface="新細明體" pitchFamily="18" charset="-120"/>
              </a:rPr>
              <a:t>a* </a:t>
            </a:r>
            <a:r>
              <a:rPr lang="en-US" altLang="zh-TW" sz="2400">
                <a:ea typeface="新細明體" pitchFamily="18" charset="-120"/>
              </a:rPr>
              <a:t>is the principal eigenvector of the matrix 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i="1" baseline="30000">
                <a:ea typeface="新細明體" pitchFamily="18" charset="-120"/>
              </a:rPr>
              <a:t>T</a:t>
            </a:r>
            <a:r>
              <a:rPr lang="en-US" altLang="zh-TW" sz="2400" i="1">
                <a:ea typeface="新細明體" pitchFamily="18" charset="-120"/>
              </a:rPr>
              <a:t>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Page Rank and HITS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Page Rank and HITS are two solutions to the same problem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What is the value of an </a:t>
            </a:r>
            <a:r>
              <a:rPr lang="en-US" altLang="zh-TW" dirty="0" err="1">
                <a:ea typeface="新細明體" pitchFamily="18" charset="-120"/>
              </a:rPr>
              <a:t>inlink</a:t>
            </a:r>
            <a:r>
              <a:rPr lang="en-US" altLang="zh-TW" dirty="0">
                <a:ea typeface="新細明體" pitchFamily="18" charset="-120"/>
              </a:rPr>
              <a:t> from S to D?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In the page rank model, the value of the link depends on the links </a:t>
            </a:r>
            <a:r>
              <a:rPr lang="en-US" altLang="zh-TW" b="1" dirty="0">
                <a:ea typeface="新細明體" pitchFamily="18" charset="-120"/>
              </a:rPr>
              <a:t>into</a:t>
            </a:r>
            <a:r>
              <a:rPr lang="en-US" altLang="zh-TW" dirty="0">
                <a:ea typeface="新細明體" pitchFamily="18" charset="-120"/>
              </a:rPr>
              <a:t> 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In the HITS model, it depends on the value of the other links </a:t>
            </a:r>
            <a:r>
              <a:rPr lang="en-US" altLang="zh-TW" b="1" dirty="0">
                <a:ea typeface="新細明體" pitchFamily="18" charset="-120"/>
              </a:rPr>
              <a:t>out of</a:t>
            </a:r>
            <a:r>
              <a:rPr lang="en-US" altLang="zh-TW" dirty="0">
                <a:ea typeface="新細明體" pitchFamily="18" charset="-120"/>
              </a:rPr>
              <a:t> S </a:t>
            </a:r>
          </a:p>
          <a:p>
            <a:r>
              <a:rPr lang="en-US" altLang="zh-TW" dirty="0">
                <a:ea typeface="新細明體" pitchFamily="18" charset="-120"/>
              </a:rPr>
              <a:t>The destinies of Page Rank and HITS post-1998 were very different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Why?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Cut !!!!</a:t>
            </a:r>
            <a:endParaRPr lang="zh-TW" altLang="en-US" dirty="0"/>
          </a:p>
        </p:txBody>
      </p:sp>
      <p:pic>
        <p:nvPicPr>
          <p:cNvPr id="367618" name="Picture 2" descr="http://www.orangenews.hk/pic/0/10/03/70/10037018_98389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571612"/>
            <a:ext cx="4714908" cy="47149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Cut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charset="-122"/>
              </a:rPr>
              <a:t>Most interactions are within group whereas interactions between groups are few</a:t>
            </a:r>
          </a:p>
          <a:p>
            <a:r>
              <a:rPr lang="en-US" altLang="zh-TW" sz="2400">
                <a:ea typeface="宋体" charset="-122"/>
              </a:rPr>
              <a:t>community detection </a:t>
            </a:r>
            <a:r>
              <a:rPr lang="en-US" altLang="zh-TW" sz="2400">
                <a:ea typeface="宋体" charset="-122"/>
                <a:sym typeface="Wingdings" charset="2"/>
              </a:rPr>
              <a:t> </a:t>
            </a:r>
            <a:r>
              <a:rPr lang="en-US" altLang="zh-TW" sz="2400">
                <a:solidFill>
                  <a:srgbClr val="0000FF"/>
                </a:solidFill>
                <a:ea typeface="宋体" charset="-122"/>
                <a:sym typeface="Wingdings" charset="2"/>
              </a:rPr>
              <a:t>minimum cut problem</a:t>
            </a:r>
          </a:p>
          <a:p>
            <a:r>
              <a:rPr lang="en-US" altLang="zh-TW" sz="2400">
                <a:solidFill>
                  <a:srgbClr val="FF0000"/>
                </a:solidFill>
                <a:ea typeface="宋体" charset="-122"/>
                <a:sym typeface="Wingdings" charset="2"/>
              </a:rPr>
              <a:t>Cut</a:t>
            </a:r>
            <a:r>
              <a:rPr lang="en-US" altLang="zh-TW" sz="2400">
                <a:ea typeface="宋体" charset="-122"/>
                <a:sym typeface="Wingdings" charset="2"/>
              </a:rPr>
              <a:t>: A partition of vertices of a graph into two disjoint sets</a:t>
            </a:r>
          </a:p>
          <a:p>
            <a:r>
              <a:rPr lang="en-US" altLang="zh-TW" sz="2400">
                <a:solidFill>
                  <a:srgbClr val="FF0000"/>
                </a:solidFill>
                <a:ea typeface="宋体" charset="-122"/>
                <a:sym typeface="Wingdings" charset="2"/>
              </a:rPr>
              <a:t>Minimum cut problem</a:t>
            </a:r>
            <a:r>
              <a:rPr lang="en-US" altLang="zh-TW" sz="2400">
                <a:ea typeface="宋体" charset="-122"/>
                <a:sym typeface="Wingdings" charset="2"/>
              </a:rPr>
              <a:t>: find a graph partition such that the number of edges between the two sets is minimized</a:t>
            </a:r>
            <a:endParaRPr lang="en-US" altLang="zh-TW" sz="2400">
              <a:ea typeface="宋体" charset="-122"/>
            </a:endParaRPr>
          </a:p>
        </p:txBody>
      </p:sp>
      <p:pic>
        <p:nvPicPr>
          <p:cNvPr id="28676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437063"/>
            <a:ext cx="44338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677" name="Straight Connector 5"/>
          <p:cNvCxnSpPr>
            <a:cxnSpLocks noChangeShapeType="1"/>
          </p:cNvCxnSpPr>
          <p:nvPr/>
        </p:nvCxnSpPr>
        <p:spPr bwMode="auto">
          <a:xfrm rot="16200000" flipH="1">
            <a:off x="2553494" y="4858544"/>
            <a:ext cx="542925" cy="338137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63500" dist="200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1826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Ratio Cut &amp; Normalized Cut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3097213"/>
            <a:ext cx="8229600" cy="3028950"/>
          </a:xfrm>
        </p:spPr>
        <p:txBody>
          <a:bodyPr/>
          <a:lstStyle/>
          <a:p>
            <a:r>
              <a:rPr lang="en-US" altLang="zh-TW" sz="2400" dirty="0">
                <a:solidFill>
                  <a:srgbClr val="0000FF"/>
                </a:solidFill>
                <a:ea typeface="宋体" charset="-122"/>
              </a:rPr>
              <a:t>Minimum cut </a:t>
            </a:r>
            <a:r>
              <a:rPr lang="en-US" altLang="zh-TW" sz="2400" dirty="0">
                <a:ea typeface="宋体" charset="-122"/>
              </a:rPr>
              <a:t>often returns an </a:t>
            </a:r>
            <a:r>
              <a:rPr lang="en-US" altLang="zh-TW" sz="2400" u="sng" dirty="0">
                <a:ea typeface="宋体" charset="-122"/>
              </a:rPr>
              <a:t>imbalanced</a:t>
            </a:r>
            <a:r>
              <a:rPr lang="en-US" altLang="zh-TW" sz="2400" dirty="0">
                <a:ea typeface="宋体" charset="-122"/>
              </a:rPr>
              <a:t> partition, with one set being a singleton, e.g. node 9</a:t>
            </a:r>
          </a:p>
          <a:p>
            <a:r>
              <a:rPr lang="en-US" altLang="zh-TW" sz="2400" dirty="0">
                <a:ea typeface="宋体" charset="-122"/>
              </a:rPr>
              <a:t>Change the objective function to consider community size</a:t>
            </a:r>
          </a:p>
          <a:p>
            <a:endParaRPr lang="en-US" altLang="zh-TW" sz="2400" dirty="0">
              <a:ea typeface="宋体" charset="-122"/>
            </a:endParaRPr>
          </a:p>
        </p:txBody>
      </p:sp>
      <p:pic>
        <p:nvPicPr>
          <p:cNvPr id="29700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4406900"/>
            <a:ext cx="375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5376863"/>
            <a:ext cx="4330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651500" y="4648200"/>
            <a:ext cx="31099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 dirty="0">
                <a:solidFill>
                  <a:srgbClr val="0000FF"/>
                </a:solidFill>
              </a:rPr>
              <a:t>C</a:t>
            </a:r>
            <a:r>
              <a:rPr lang="en-US" altLang="zh-TW" sz="2000" baseline="-25000" dirty="0">
                <a:solidFill>
                  <a:srgbClr val="0000FF"/>
                </a:solidFill>
              </a:rPr>
              <a:t>i</a:t>
            </a:r>
            <a:r>
              <a:rPr lang="en-US" altLang="zh-TW" sz="2000" baseline="-25000" dirty="0"/>
              <a:t>,</a:t>
            </a:r>
            <a:r>
              <a:rPr lang="en-US" altLang="zh-TW" sz="2000" dirty="0"/>
              <a:t>:</a:t>
            </a:r>
            <a:r>
              <a:rPr lang="en-US" altLang="zh-TW" sz="2000" baseline="-25000" dirty="0"/>
              <a:t> </a:t>
            </a:r>
            <a:r>
              <a:rPr lang="en-US" altLang="zh-TW" sz="2000" dirty="0"/>
              <a:t>a community</a:t>
            </a:r>
          </a:p>
          <a:p>
            <a:r>
              <a:rPr lang="en-US" altLang="zh-TW" sz="2000" dirty="0">
                <a:solidFill>
                  <a:srgbClr val="0000FF"/>
                </a:solidFill>
              </a:rPr>
              <a:t>|C</a:t>
            </a:r>
            <a:r>
              <a:rPr lang="en-US" altLang="zh-TW" sz="2000" baseline="-25000" dirty="0">
                <a:solidFill>
                  <a:srgbClr val="0000FF"/>
                </a:solidFill>
              </a:rPr>
              <a:t>i</a:t>
            </a:r>
            <a:r>
              <a:rPr lang="en-US" altLang="zh-TW" sz="2000" dirty="0">
                <a:solidFill>
                  <a:srgbClr val="0000FF"/>
                </a:solidFill>
              </a:rPr>
              <a:t>|</a:t>
            </a:r>
            <a:r>
              <a:rPr lang="en-US" altLang="zh-TW" sz="2000" dirty="0"/>
              <a:t>: number of nodes in C</a:t>
            </a:r>
            <a:r>
              <a:rPr lang="en-US" altLang="zh-TW" sz="2000" baseline="-25000" dirty="0"/>
              <a:t>i</a:t>
            </a:r>
            <a:endParaRPr lang="en-US" altLang="zh-TW" sz="2000" dirty="0"/>
          </a:p>
          <a:p>
            <a:r>
              <a:rPr lang="en-US" altLang="zh-TW" sz="2000" dirty="0" err="1">
                <a:solidFill>
                  <a:srgbClr val="0000FF"/>
                </a:solidFill>
              </a:rPr>
              <a:t>vol</a:t>
            </a:r>
            <a:r>
              <a:rPr lang="en-US" altLang="zh-TW" sz="2000" dirty="0">
                <a:solidFill>
                  <a:srgbClr val="0000FF"/>
                </a:solidFill>
              </a:rPr>
              <a:t>(C</a:t>
            </a:r>
            <a:r>
              <a:rPr lang="en-US" altLang="zh-TW" sz="2000" baseline="-25000" dirty="0">
                <a:solidFill>
                  <a:srgbClr val="0000FF"/>
                </a:solidFill>
              </a:rPr>
              <a:t>i</a:t>
            </a:r>
            <a:r>
              <a:rPr lang="en-US" altLang="zh-TW" sz="2000" dirty="0">
                <a:solidFill>
                  <a:srgbClr val="0000FF"/>
                </a:solidFill>
              </a:rPr>
              <a:t>)</a:t>
            </a:r>
            <a:r>
              <a:rPr lang="en-US" altLang="zh-TW" sz="2000" dirty="0"/>
              <a:t>: sum of degrees in C</a:t>
            </a:r>
            <a:r>
              <a:rPr lang="en-US" altLang="zh-TW" sz="2000" baseline="-25000" dirty="0"/>
              <a:t>i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8024" y="4941168"/>
            <a:ext cx="2023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k = </a:t>
            </a:r>
            <a:r>
              <a:rPr lang="zh-TW" altLang="en-US" dirty="0" smtClean="0">
                <a:solidFill>
                  <a:srgbClr val="FF0000"/>
                </a:solidFill>
              </a:rPr>
              <a:t>分幾群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Vol(Ci)  = cut</a:t>
            </a:r>
            <a:r>
              <a:rPr lang="zh-TW" altLang="en-US" dirty="0" smtClean="0">
                <a:solidFill>
                  <a:srgbClr val="FF0000"/>
                </a:solidFill>
              </a:rPr>
              <a:t>後各群每個</a:t>
            </a:r>
            <a:r>
              <a:rPr lang="en-US" altLang="zh-TW" dirty="0" smtClean="0">
                <a:solidFill>
                  <a:srgbClr val="FF0000"/>
                </a:solidFill>
              </a:rPr>
              <a:t>node</a:t>
            </a:r>
            <a:r>
              <a:rPr lang="zh-TW" altLang="en-US" dirty="0" smtClean="0">
                <a:solidFill>
                  <a:srgbClr val="FF0000"/>
                </a:solidFill>
              </a:rPr>
              <a:t>加總的</a:t>
            </a:r>
            <a:r>
              <a:rPr lang="en-US" altLang="zh-TW" dirty="0" smtClean="0">
                <a:solidFill>
                  <a:srgbClr val="FF0000"/>
                </a:solidFill>
              </a:rPr>
              <a:t>degrees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Community Analysis</a:t>
            </a:r>
          </a:p>
          <a:p>
            <a:r>
              <a:rPr lang="en-US" altLang="zh-TW" dirty="0"/>
              <a:t>Trust and Distrust Propagation</a:t>
            </a:r>
          </a:p>
          <a:p>
            <a:r>
              <a:rPr lang="en-US" altLang="zh-TW" dirty="0"/>
              <a:t>Privacy Preserving</a:t>
            </a:r>
          </a:p>
          <a:p>
            <a:r>
              <a:rPr lang="en-US" altLang="zh-TW" dirty="0"/>
              <a:t>Information Diffusion</a:t>
            </a:r>
          </a:p>
          <a:p>
            <a:r>
              <a:rPr lang="en-US" altLang="zh-TW" dirty="0"/>
              <a:t>Link Analysis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13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>
                <a:ea typeface="宋体" charset="-122"/>
              </a:rPr>
              <a:t>Ratio Cut &amp; Normalized Cut Example</a:t>
            </a:r>
          </a:p>
        </p:txBody>
      </p:sp>
      <p:pic>
        <p:nvPicPr>
          <p:cNvPr id="30723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449513"/>
            <a:ext cx="4813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071813"/>
            <a:ext cx="5715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9"/>
          <p:cNvSpPr txBox="1">
            <a:spLocks noChangeArrowheads="1"/>
          </p:cNvSpPr>
          <p:nvPr/>
        </p:nvSpPr>
        <p:spPr bwMode="auto">
          <a:xfrm>
            <a:off x="457200" y="1951038"/>
            <a:ext cx="2052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b="1">
                <a:solidFill>
                  <a:srgbClr val="FF0000"/>
                </a:solidFill>
              </a:rPr>
              <a:t>For partition in red: </a:t>
            </a:r>
          </a:p>
        </p:txBody>
      </p:sp>
      <p:sp>
        <p:nvSpPr>
          <p:cNvPr id="30727" name="TextBox 10"/>
          <p:cNvSpPr txBox="1">
            <a:spLocks noChangeArrowheads="1"/>
          </p:cNvSpPr>
          <p:nvPr/>
        </p:nvSpPr>
        <p:spPr bwMode="auto">
          <a:xfrm>
            <a:off x="457200" y="3836988"/>
            <a:ext cx="2511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 b="1">
                <a:solidFill>
                  <a:srgbClr val="008000"/>
                </a:solidFill>
              </a:rPr>
              <a:t>For partition in green: </a:t>
            </a:r>
          </a:p>
        </p:txBody>
      </p:sp>
      <p:pic>
        <p:nvPicPr>
          <p:cNvPr id="30728" name="Picture 11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953000"/>
            <a:ext cx="8267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2" descr="latex-image-1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330700"/>
            <a:ext cx="6718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3" descr="latex-image-1.pd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2076450"/>
            <a:ext cx="254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4" descr="latex-image-1.pd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8" y="3987800"/>
            <a:ext cx="2667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TextBox 15"/>
          <p:cNvSpPr txBox="1">
            <a:spLocks noChangeArrowheads="1"/>
          </p:cNvSpPr>
          <p:nvPr/>
        </p:nvSpPr>
        <p:spPr bwMode="auto">
          <a:xfrm>
            <a:off x="698500" y="5967413"/>
            <a:ext cx="772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400" dirty="0">
                <a:solidFill>
                  <a:srgbClr val="0000FF"/>
                </a:solidFill>
              </a:rPr>
              <a:t>Both ratio cut and normalized cut prefer a </a:t>
            </a:r>
            <a:r>
              <a:rPr lang="en-US" altLang="zh-TW" sz="2400" u="sng" dirty="0">
                <a:solidFill>
                  <a:srgbClr val="0000FF"/>
                </a:solidFill>
              </a:rPr>
              <a:t>balanced</a:t>
            </a:r>
            <a:r>
              <a:rPr lang="en-US" altLang="zh-TW" sz="2400" dirty="0">
                <a:solidFill>
                  <a:srgbClr val="0000FF"/>
                </a:solidFill>
              </a:rPr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10911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KL algorithm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4594225"/>
            <a:ext cx="8229600" cy="4525963"/>
          </a:xfrm>
        </p:spPr>
        <p:txBody>
          <a:bodyPr/>
          <a:lstStyle/>
          <a:p>
            <a:r>
              <a:rPr lang="en-US" altLang="zh-TW" sz="2800" dirty="0"/>
              <a:t>Let </a:t>
            </a:r>
            <a:r>
              <a:rPr lang="en-US" altLang="zh-TW" sz="2800" i="1" dirty="0" err="1"/>
              <a:t>D</a:t>
            </a:r>
            <a:r>
              <a:rPr lang="en-US" altLang="zh-TW" sz="2800" i="1" baseline="-25000" dirty="0" err="1"/>
              <a:t>z</a:t>
            </a:r>
            <a:r>
              <a:rPr lang="en-US" altLang="zh-TW" sz="2800" dirty="0"/>
              <a:t>=</a:t>
            </a:r>
            <a:r>
              <a:rPr lang="en-US" altLang="zh-TW" sz="2800" i="1" dirty="0" err="1"/>
              <a:t>E</a:t>
            </a:r>
            <a:r>
              <a:rPr lang="en-US" altLang="zh-TW" sz="2800" i="1" baseline="-25000" dirty="0" err="1"/>
              <a:t>z</a:t>
            </a:r>
            <a:r>
              <a:rPr lang="en-US" altLang="zh-TW" sz="2800" dirty="0" err="1"/>
              <a:t>‐</a:t>
            </a:r>
            <a:r>
              <a:rPr lang="en-US" altLang="zh-TW" sz="2800" i="1" dirty="0" err="1"/>
              <a:t>I</a:t>
            </a:r>
            <a:r>
              <a:rPr lang="en-US" altLang="zh-TW" sz="2800" i="1" baseline="-25000" dirty="0" err="1"/>
              <a:t>z</a:t>
            </a:r>
            <a:r>
              <a:rPr lang="en-US" altLang="zh-TW" sz="2800" i="1" dirty="0"/>
              <a:t> </a:t>
            </a:r>
            <a:r>
              <a:rPr lang="en-US" altLang="zh-TW" sz="2800" dirty="0"/>
              <a:t>for a node </a:t>
            </a:r>
            <a:r>
              <a:rPr lang="en-US" altLang="zh-TW" sz="2800" i="1" dirty="0"/>
              <a:t>z</a:t>
            </a:r>
            <a:r>
              <a:rPr lang="en-US" altLang="zh-TW" sz="2800" dirty="0"/>
              <a:t>; </a:t>
            </a:r>
          </a:p>
          <a:p>
            <a:r>
              <a:rPr lang="en-US" altLang="zh-TW" sz="2800" i="1" dirty="0" err="1"/>
              <a:t>D</a:t>
            </a:r>
            <a:r>
              <a:rPr lang="en-US" altLang="zh-TW" sz="2800" i="1" baseline="-25000" dirty="0" err="1"/>
              <a:t>z</a:t>
            </a:r>
            <a:r>
              <a:rPr lang="en-US" altLang="zh-TW" sz="2800" i="1" dirty="0"/>
              <a:t> </a:t>
            </a:r>
            <a:r>
              <a:rPr lang="en-US" altLang="zh-TW" sz="2800" dirty="0"/>
              <a:t>is the difference between its external and internal costs for node </a:t>
            </a:r>
            <a:r>
              <a:rPr lang="en-US" altLang="zh-TW" sz="2800" i="1" dirty="0"/>
              <a:t>z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3" y="1828800"/>
            <a:ext cx="7191375" cy="235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003925" y="3808413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8107363" y="3806825"/>
            <a:ext cx="328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037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  <p:pic>
        <p:nvPicPr>
          <p:cNvPr id="3277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0788" y="1600200"/>
            <a:ext cx="6700837" cy="4525963"/>
          </a:xfrm>
          <a:noFill/>
          <a:ln/>
        </p:spPr>
      </p:pic>
      <p:sp>
        <p:nvSpPr>
          <p:cNvPr id="4" name="弧形向右箭號 3"/>
          <p:cNvSpPr/>
          <p:nvPr/>
        </p:nvSpPr>
        <p:spPr>
          <a:xfrm>
            <a:off x="285720" y="3000372"/>
            <a:ext cx="1000100" cy="20002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57686" y="2928934"/>
            <a:ext cx="278608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14744" y="3929066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14744" y="4714884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357290" y="3929066"/>
            <a:ext cx="1857388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00430" y="1643050"/>
            <a:ext cx="5000660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54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Kernighan-Lin (KL) algorithm</a:t>
            </a:r>
            <a:endParaRPr lang="en-US" altLang="zh-TW">
              <a:ea typeface="Gulim" pitchFamily="34" charset="-127"/>
            </a:endParaRPr>
          </a:p>
        </p:txBody>
      </p:sp>
      <p:pic>
        <p:nvPicPr>
          <p:cNvPr id="33797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63" y="1600200"/>
            <a:ext cx="7559675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31022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Kernighan-Lin (KL) algorithm</a:t>
            </a:r>
            <a:endParaRPr lang="en-US" altLang="zh-TW">
              <a:ea typeface="Gulim" pitchFamily="34" charset="-127"/>
            </a:endParaRP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5725" y="1600200"/>
            <a:ext cx="6432550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9577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s://fbcdn-sphotos-f-a.akamaihd.net/hphotos-ak-prn1/533294_528184473889497_1417717731_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7906"/>
            <a:ext cx="4388974" cy="658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Structural Similarity Algorithm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6272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 dirty="0">
                <a:ea typeface="宋体" pitchFamily="2" charset="-122"/>
              </a:rPr>
              <a:t>Clustering based on </a:t>
            </a:r>
            <a:r>
              <a:rPr lang="en-US" altLang="zh-TW" sz="4000" b="1" dirty="0">
                <a:solidFill>
                  <a:srgbClr val="FF0000"/>
                </a:solidFill>
                <a:ea typeface="宋体" pitchFamily="2" charset="-122"/>
              </a:rPr>
              <a:t>Vertex Similarity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114800"/>
          </a:xfrm>
        </p:spPr>
        <p:txBody>
          <a:bodyPr/>
          <a:lstStyle/>
          <a:p>
            <a:r>
              <a:rPr lang="en-US" altLang="zh-TW" sz="2400" dirty="0">
                <a:ea typeface="宋体" pitchFamily="2" charset="-122"/>
              </a:rPr>
              <a:t>Apply k-means or similarity-based clustering to nodes</a:t>
            </a:r>
          </a:p>
          <a:p>
            <a:r>
              <a:rPr lang="en-US" altLang="zh-TW" sz="2400" dirty="0">
                <a:ea typeface="宋体" pitchFamily="2" charset="-122"/>
              </a:rPr>
              <a:t>Vertex similarity is defined in terms of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the similarity of their neighborhood</a:t>
            </a:r>
          </a:p>
          <a:p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Structural equivalence: </a:t>
            </a:r>
            <a:r>
              <a:rPr lang="en-US" altLang="zh-TW" sz="2400" dirty="0">
                <a:ea typeface="宋体" pitchFamily="2" charset="-122"/>
              </a:rPr>
              <a:t>two nodes are structurally equivalent </a:t>
            </a:r>
            <a:r>
              <a:rPr lang="en-US" altLang="zh-TW" sz="2400" dirty="0" err="1">
                <a:ea typeface="宋体" pitchFamily="2" charset="-122"/>
              </a:rPr>
              <a:t>iff</a:t>
            </a:r>
            <a:r>
              <a:rPr lang="en-US" altLang="zh-TW" sz="2400" dirty="0">
                <a:ea typeface="宋体" pitchFamily="2" charset="-122"/>
              </a:rPr>
              <a:t> they are connecting to the same set of actors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</p:txBody>
      </p:sp>
      <p:pic>
        <p:nvPicPr>
          <p:cNvPr id="39940" name="Picture 3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86200"/>
            <a:ext cx="43291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4"/>
          <p:cNvSpPr txBox="1">
            <a:spLocks noChangeArrowheads="1"/>
          </p:cNvSpPr>
          <p:nvPr/>
        </p:nvSpPr>
        <p:spPr bwMode="auto">
          <a:xfrm>
            <a:off x="1143000" y="4267200"/>
            <a:ext cx="26701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Nodes 1 and 3 are structurally equivalent;  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So are nodes 5 and 6. </a:t>
            </a:r>
          </a:p>
        </p:txBody>
      </p:sp>
    </p:spTree>
    <p:extLst>
      <p:ext uri="{BB962C8B-B14F-4D97-AF65-F5344CB8AC3E}">
        <p14:creationId xmlns:p14="http://schemas.microsoft.com/office/powerpoint/2010/main" val="38463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pitchFamily="2" charset="-122"/>
              </a:rPr>
              <a:t>Vertex Similarity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 dirty="0" err="1">
                <a:ea typeface="宋体" pitchFamily="2" charset="-122"/>
              </a:rPr>
              <a:t>Jaccard</a:t>
            </a:r>
            <a:r>
              <a:rPr lang="en-US" altLang="zh-TW" sz="2400" dirty="0">
                <a:ea typeface="宋体" pitchFamily="2" charset="-122"/>
              </a:rPr>
              <a:t> Similarity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r>
              <a:rPr lang="en-US" altLang="zh-TW" sz="2400" dirty="0">
                <a:ea typeface="宋体" pitchFamily="2" charset="-122"/>
              </a:rPr>
              <a:t>Cosine similarity</a:t>
            </a:r>
          </a:p>
        </p:txBody>
      </p:sp>
      <p:pic>
        <p:nvPicPr>
          <p:cNvPr id="40964" name="Picture 5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365500"/>
            <a:ext cx="43291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7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4943475"/>
            <a:ext cx="51689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8" descr="latex-image-1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5776913"/>
            <a:ext cx="33655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1560513"/>
            <a:ext cx="3995738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2359025"/>
            <a:ext cx="3995738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97961" y="3180834"/>
            <a:ext cx="17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↑</a:t>
            </a:r>
            <a:r>
              <a:rPr lang="en-US" altLang="zh-TW" dirty="0" smtClean="0"/>
              <a:t>cosine </a:t>
            </a:r>
            <a:r>
              <a:rPr lang="zh-TW" altLang="en-US" dirty="0" smtClean="0"/>
              <a:t>相似度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9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Community Analysis </a:t>
            </a:r>
            <a:br>
              <a:rPr lang="en-US" altLang="zh-TW" dirty="0"/>
            </a:br>
            <a:r>
              <a:rPr lang="en-US" altLang="zh-TW" dirty="0"/>
              <a:t>in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4277249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1EB64-6344-F242-A847-27DB8436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Vertex Embedding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6EEE9DE-B5FF-B346-9F1F-B6549355D522}"/>
              </a:ext>
            </a:extLst>
          </p:cNvPr>
          <p:cNvSpPr/>
          <p:nvPr/>
        </p:nvSpPr>
        <p:spPr>
          <a:xfrm>
            <a:off x="755576" y="2090675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7DCC1FD-9FCB-484E-A312-FE0A08A6CE34}"/>
              </a:ext>
            </a:extLst>
          </p:cNvPr>
          <p:cNvSpPr/>
          <p:nvPr/>
        </p:nvSpPr>
        <p:spPr>
          <a:xfrm>
            <a:off x="1500808" y="181345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AB0B970-8A3A-354B-A054-34DED7E952BC}"/>
              </a:ext>
            </a:extLst>
          </p:cNvPr>
          <p:cNvSpPr/>
          <p:nvPr/>
        </p:nvSpPr>
        <p:spPr>
          <a:xfrm>
            <a:off x="2246040" y="203367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B019362-0F33-FC4F-B98B-B6D43B0A8EF3}"/>
              </a:ext>
            </a:extLst>
          </p:cNvPr>
          <p:cNvSpPr/>
          <p:nvPr/>
        </p:nvSpPr>
        <p:spPr>
          <a:xfrm>
            <a:off x="1594284" y="2522723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</a:t>
            </a:r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3AEC615-42F2-9D47-A59F-515A777FFF86}"/>
              </a:ext>
            </a:extLst>
          </p:cNvPr>
          <p:cNvSpPr/>
          <p:nvPr/>
        </p:nvSpPr>
        <p:spPr>
          <a:xfrm>
            <a:off x="2384802" y="299695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E</a:t>
            </a:r>
            <a:endParaRPr kumimoji="1"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E4C4671-86E4-164D-812D-F43B526249DF}"/>
              </a:ext>
            </a:extLst>
          </p:cNvPr>
          <p:cNvCxnSpPr>
            <a:stCxn id="4" idx="7"/>
            <a:endCxn id="5" idx="2"/>
          </p:cNvCxnSpPr>
          <p:nvPr/>
        </p:nvCxnSpPr>
        <p:spPr>
          <a:xfrm flipV="1">
            <a:off x="1001427" y="1957474"/>
            <a:ext cx="499381" cy="17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8824BEC-2823-EA47-8E96-616C3E5AE732}"/>
              </a:ext>
            </a:extLst>
          </p:cNvPr>
          <p:cNvCxnSpPr>
            <a:cxnSpLocks/>
            <a:stCxn id="5" idx="5"/>
            <a:endCxn id="6" idx="2"/>
          </p:cNvCxnSpPr>
          <p:nvPr/>
        </p:nvCxnSpPr>
        <p:spPr>
          <a:xfrm>
            <a:off x="1746659" y="2059309"/>
            <a:ext cx="499381" cy="118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CAD8B72-9899-1A4D-B71E-E35258E1E3D3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840135" y="2279525"/>
            <a:ext cx="448086" cy="285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B966012-82B5-7144-82D0-032937CFB9C7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>
          <a:xfrm flipH="1" flipV="1">
            <a:off x="1644824" y="2101490"/>
            <a:ext cx="93476" cy="421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5E5FECD-9646-5E4F-A0C4-FCA520242F3E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1840135" y="2768574"/>
            <a:ext cx="586848" cy="270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45D67781-0570-E546-B8AB-A5153256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25" y="1446265"/>
            <a:ext cx="4430638" cy="195628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ACF8D6D-0138-4C44-ABE7-059F708C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5710279"/>
            <a:ext cx="6084168" cy="52082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DE793A9-CAEF-114F-8A77-A935E65D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75" y="5020688"/>
            <a:ext cx="2179524" cy="41049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987824" y="3343840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相連的</a:t>
            </a:r>
            <a:r>
              <a:rPr lang="en-US" altLang="zh-TW" dirty="0" smtClean="0">
                <a:solidFill>
                  <a:srgbClr val="FF0000"/>
                </a:solidFill>
              </a:rPr>
              <a:t>node</a:t>
            </a:r>
            <a:r>
              <a:rPr lang="zh-TW" altLang="en-US" dirty="0" smtClean="0">
                <a:solidFill>
                  <a:srgbClr val="FF0000"/>
                </a:solidFill>
              </a:rPr>
              <a:t>數字要越大越好，反之要越小越好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79512" y="3604125"/>
            <a:ext cx="5369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If A(1,1) B(-1,1) C(-1,-1)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(A,B) = 1 / 1 + (1 / (e ^ ((1*-1) + (1*1))) = ½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(B,C) </a:t>
            </a:r>
            <a:r>
              <a:rPr lang="en-US" altLang="zh-TW" dirty="0">
                <a:solidFill>
                  <a:srgbClr val="FF0000"/>
                </a:solidFill>
              </a:rPr>
              <a:t>= 1 / 1 + (1 / (e ^ </a:t>
            </a:r>
            <a:r>
              <a:rPr lang="en-US" altLang="zh-TW" dirty="0" smtClean="0">
                <a:solidFill>
                  <a:srgbClr val="FF0000"/>
                </a:solidFill>
              </a:rPr>
              <a:t>((-1*-</a:t>
            </a:r>
            <a:r>
              <a:rPr lang="en-US" altLang="zh-TW" dirty="0">
                <a:solidFill>
                  <a:srgbClr val="FF0000"/>
                </a:solidFill>
              </a:rPr>
              <a:t>1) + (1</a:t>
            </a:r>
            <a:r>
              <a:rPr lang="en-US" altLang="zh-TW" dirty="0" smtClean="0">
                <a:solidFill>
                  <a:srgbClr val="FF0000"/>
                </a:solidFill>
              </a:rPr>
              <a:t>*-1))) </a:t>
            </a:r>
            <a:r>
              <a:rPr lang="en-US" altLang="zh-TW" dirty="0">
                <a:solidFill>
                  <a:srgbClr val="FF0000"/>
                </a:solidFill>
              </a:rPr>
              <a:t>= </a:t>
            </a:r>
            <a:r>
              <a:rPr lang="en-US" altLang="zh-TW" dirty="0" smtClean="0">
                <a:solidFill>
                  <a:srgbClr val="FF0000"/>
                </a:solidFill>
              </a:rPr>
              <a:t>½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smtClean="0">
                <a:solidFill>
                  <a:srgbClr val="FF0000"/>
                </a:solidFill>
              </a:rPr>
              <a:t>A,C) </a:t>
            </a:r>
            <a:r>
              <a:rPr lang="en-US" altLang="zh-TW" dirty="0">
                <a:solidFill>
                  <a:srgbClr val="FF0000"/>
                </a:solidFill>
              </a:rPr>
              <a:t>= 1 / 1 + (1 / (e ^ ((1*-1) + (1</a:t>
            </a:r>
            <a:r>
              <a:rPr lang="en-US" altLang="zh-TW" dirty="0" smtClean="0">
                <a:solidFill>
                  <a:srgbClr val="FF0000"/>
                </a:solidFill>
              </a:rPr>
              <a:t>*-1</a:t>
            </a:r>
            <a:r>
              <a:rPr lang="en-US" altLang="zh-TW" dirty="0">
                <a:solidFill>
                  <a:srgbClr val="FF0000"/>
                </a:solidFill>
              </a:rPr>
              <a:t>))) </a:t>
            </a:r>
            <a:r>
              <a:rPr lang="en-US" altLang="zh-TW" dirty="0" smtClean="0">
                <a:solidFill>
                  <a:srgbClr val="FF0000"/>
                </a:solidFill>
              </a:rPr>
              <a:t>= 1/ (1 + 1/e^2)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			= 0.11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228184" y="3795029"/>
            <a:ext cx="2363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If A(1,1) B(-1,-1) C(-1,1)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(A,B) = 0.11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(B,C) = ½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(A,C) = ½</a:t>
            </a:r>
          </a:p>
          <a:p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907482" y="5100675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½+½-0.11 = 0.89 &gt; 0.11+½-½ = 0.11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左邊擺法好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268625" y="637339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↑</a:t>
            </a:r>
            <a:r>
              <a:rPr lang="en-US" altLang="zh-TW" dirty="0" smtClean="0"/>
              <a:t>sigmoid function(</a:t>
            </a:r>
            <a:r>
              <a:rPr lang="zh-TW" altLang="en-US" dirty="0" smtClean="0"/>
              <a:t>介於</a:t>
            </a:r>
            <a:r>
              <a:rPr lang="en-US" altLang="zh-TW" dirty="0" smtClean="0"/>
              <a:t>0~1</a:t>
            </a:r>
            <a:r>
              <a:rPr lang="zh-TW" altLang="en-US" dirty="0" smtClean="0"/>
              <a:t>之間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5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F5BCB005-2185-4262-BC4B-56DB7923C1FE}" type="slidenum">
              <a:rPr lang="en-GB" smtClean="0"/>
              <a:pPr defTabSz="914179"/>
              <a:t>31</a:t>
            </a:fld>
            <a:endParaRPr lang="en-GB" dirty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12309"/>
            <a:ext cx="8742185" cy="114324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	</a:t>
            </a:r>
            <a:r>
              <a:rPr lang="en-US" altLang="zh-TW" b="0" dirty="0">
                <a:ea typeface="新細明體" pitchFamily="18" charset="-120"/>
              </a:rPr>
              <a:t>K-means </a:t>
            </a:r>
            <a:r>
              <a:rPr lang="en-US" altLang="zh-TW" dirty="0">
                <a:ea typeface="新細明體" pitchFamily="18" charset="-120"/>
              </a:rPr>
              <a:t>illustration </a:t>
            </a:r>
            <a:endParaRPr lang="en-US" altLang="zh-TW" b="0" dirty="0">
              <a:ea typeface="新細明體" pitchFamily="18" charset="-12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897796" y="1287225"/>
            <a:ext cx="4039867" cy="72726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 </a:t>
            </a:r>
            <a:endParaRPr lang="en-US" altLang="zh-TW" sz="2100" dirty="0">
              <a:solidFill>
                <a:srgbClr val="000000"/>
              </a:solidFill>
              <a:latin typeface="Tahoma" pitchFamily="34" charset="0"/>
              <a:ea typeface="新細明體" pitchFamily="18" charset="-120"/>
            </a:endParaRPr>
          </a:p>
        </p:txBody>
      </p:sp>
      <p:pic>
        <p:nvPicPr>
          <p:cNvPr id="15366" name="Picture 6" descr="km-da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656" y="1356337"/>
            <a:ext cx="4487836" cy="490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A9211962-7E68-4C63-98F0-6C7F7D225F55}" type="slidenum">
              <a:rPr lang="en-GB" smtClean="0"/>
              <a:pPr defTabSz="914179"/>
              <a:t>32</a:t>
            </a:fld>
            <a:endParaRPr lang="en-GB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6389" name="Text Box 24"/>
          <p:cNvSpPr txBox="1">
            <a:spLocks noChangeArrowheads="1"/>
          </p:cNvSpPr>
          <p:nvPr/>
        </p:nvSpPr>
        <p:spPr bwMode="auto">
          <a:xfrm>
            <a:off x="4897796" y="1356338"/>
            <a:ext cx="4105026" cy="208917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K cluster Center locations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36656" y="1287225"/>
            <a:ext cx="4430822" cy="4837892"/>
            <a:chOff x="1920" y="96"/>
            <a:chExt cx="3758" cy="3874"/>
          </a:xfrm>
        </p:grpSpPr>
        <p:pic>
          <p:nvPicPr>
            <p:cNvPr id="16391" name="Picture 34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2" name="Oval 35"/>
            <p:cNvSpPr>
              <a:spLocks noChangeArrowheads="1"/>
            </p:cNvSpPr>
            <p:nvPr/>
          </p:nvSpPr>
          <p:spPr bwMode="auto">
            <a:xfrm>
              <a:off x="3700" y="3066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3" name="Oval 36"/>
            <p:cNvSpPr>
              <a:spLocks noChangeArrowheads="1"/>
            </p:cNvSpPr>
            <p:nvPr/>
          </p:nvSpPr>
          <p:spPr bwMode="auto">
            <a:xfrm>
              <a:off x="3925" y="3148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4" name="Oval 37"/>
            <p:cNvSpPr>
              <a:spLocks noChangeArrowheads="1"/>
            </p:cNvSpPr>
            <p:nvPr/>
          </p:nvSpPr>
          <p:spPr bwMode="auto">
            <a:xfrm>
              <a:off x="4323" y="2632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5" name="Oval 38"/>
            <p:cNvSpPr>
              <a:spLocks noChangeArrowheads="1"/>
            </p:cNvSpPr>
            <p:nvPr/>
          </p:nvSpPr>
          <p:spPr bwMode="auto">
            <a:xfrm>
              <a:off x="3774" y="2754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6" name="Oval 39"/>
            <p:cNvSpPr>
              <a:spLocks noChangeArrowheads="1"/>
            </p:cNvSpPr>
            <p:nvPr/>
          </p:nvSpPr>
          <p:spPr bwMode="auto">
            <a:xfrm>
              <a:off x="3557" y="1272"/>
              <a:ext cx="45" cy="43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54BDB171-1AF7-4C21-9547-A1A98F131F94}" type="slidenum">
              <a:rPr lang="en-GB" smtClean="0"/>
              <a:pPr defTabSz="914179"/>
              <a:t>33</a:t>
            </a:fld>
            <a:endParaRPr lang="en-GB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443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Center locations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it’s closest to. (Thus each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“owns” a set of data points)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endParaRPr lang="en-GB" sz="2100" dirty="0">
              <a:latin typeface="Tahoma" pitchFamily="34" charset="0"/>
              <a:hlinkClick r:id="rId3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endParaRPr lang="en-US" altLang="zh-TW" sz="2100" dirty="0">
              <a:latin typeface="Tahoma" pitchFamily="34" charset="0"/>
              <a:ea typeface="新細明體" pitchFamily="18" charset="-12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36656" y="1218112"/>
            <a:ext cx="4561140" cy="4976117"/>
            <a:chOff x="1920" y="96"/>
            <a:chExt cx="3758" cy="3874"/>
          </a:xfrm>
        </p:grpSpPr>
        <p:pic>
          <p:nvPicPr>
            <p:cNvPr id="17415" name="Picture 28" descr="km-dat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9"/>
            <p:cNvGrpSpPr>
              <a:grpSpLocks/>
            </p:cNvGrpSpPr>
            <p:nvPr/>
          </p:nvGrpSpPr>
          <p:grpSpPr bwMode="auto">
            <a:xfrm>
              <a:off x="2448" y="816"/>
              <a:ext cx="3033" cy="2748"/>
              <a:chOff x="2158" y="822"/>
              <a:chExt cx="3256" cy="3010"/>
            </a:xfrm>
          </p:grpSpPr>
          <p:sp>
            <p:nvSpPr>
              <p:cNvPr id="17417" name="Oval 30"/>
              <p:cNvSpPr>
                <a:spLocks noChangeArrowheads="1"/>
              </p:cNvSpPr>
              <p:nvPr/>
            </p:nvSpPr>
            <p:spPr bwMode="auto">
              <a:xfrm>
                <a:off x="3502" y="3287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18" name="Oval 31"/>
              <p:cNvSpPr>
                <a:spLocks noChangeArrowheads="1"/>
              </p:cNvSpPr>
              <p:nvPr/>
            </p:nvSpPr>
            <p:spPr bwMode="auto">
              <a:xfrm>
                <a:off x="3744" y="337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19" name="Oval 32"/>
              <p:cNvSpPr>
                <a:spLocks noChangeArrowheads="1"/>
              </p:cNvSpPr>
              <p:nvPr/>
            </p:nvSpPr>
            <p:spPr bwMode="auto">
              <a:xfrm>
                <a:off x="4171" y="2811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0" name="Oval 33"/>
              <p:cNvSpPr>
                <a:spLocks noChangeArrowheads="1"/>
              </p:cNvSpPr>
              <p:nvPr/>
            </p:nvSpPr>
            <p:spPr bwMode="auto">
              <a:xfrm>
                <a:off x="3582" y="2945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1" name="Oval 34"/>
              <p:cNvSpPr>
                <a:spLocks noChangeArrowheads="1"/>
              </p:cNvSpPr>
              <p:nvPr/>
            </p:nvSpPr>
            <p:spPr bwMode="auto">
              <a:xfrm>
                <a:off x="3349" y="1321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2" name="Line 35"/>
              <p:cNvSpPr>
                <a:spLocks noChangeShapeType="1"/>
              </p:cNvSpPr>
              <p:nvPr/>
            </p:nvSpPr>
            <p:spPr bwMode="auto">
              <a:xfrm flipH="1">
                <a:off x="3771" y="822"/>
                <a:ext cx="1643" cy="135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3" name="Line 36"/>
              <p:cNvSpPr>
                <a:spLocks noChangeShapeType="1"/>
              </p:cNvSpPr>
              <p:nvPr/>
            </p:nvSpPr>
            <p:spPr bwMode="auto">
              <a:xfrm>
                <a:off x="3771" y="2181"/>
                <a:ext cx="123" cy="87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4" name="Line 37"/>
              <p:cNvSpPr>
                <a:spLocks noChangeShapeType="1"/>
              </p:cNvSpPr>
              <p:nvPr/>
            </p:nvSpPr>
            <p:spPr bwMode="auto">
              <a:xfrm>
                <a:off x="3894" y="3057"/>
                <a:ext cx="537" cy="3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5" name="Line 38"/>
              <p:cNvSpPr>
                <a:spLocks noChangeShapeType="1"/>
              </p:cNvSpPr>
              <p:nvPr/>
            </p:nvSpPr>
            <p:spPr bwMode="auto">
              <a:xfrm flipH="1">
                <a:off x="3640" y="3057"/>
                <a:ext cx="254" cy="10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6" name="Line 39"/>
              <p:cNvSpPr>
                <a:spLocks noChangeShapeType="1"/>
              </p:cNvSpPr>
              <p:nvPr/>
            </p:nvSpPr>
            <p:spPr bwMode="auto">
              <a:xfrm flipH="1" flipV="1">
                <a:off x="2158" y="2796"/>
                <a:ext cx="1490" cy="3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7" name="Line 40"/>
              <p:cNvSpPr>
                <a:spLocks noChangeShapeType="1"/>
              </p:cNvSpPr>
              <p:nvPr/>
            </p:nvSpPr>
            <p:spPr bwMode="auto">
              <a:xfrm flipH="1">
                <a:off x="3617" y="3164"/>
                <a:ext cx="31" cy="6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8" name="Line 41"/>
              <p:cNvSpPr>
                <a:spLocks noChangeShapeType="1"/>
              </p:cNvSpPr>
              <p:nvPr/>
            </p:nvSpPr>
            <p:spPr bwMode="auto">
              <a:xfrm flipH="1">
                <a:off x="2158" y="2181"/>
                <a:ext cx="1605" cy="14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5005DB30-06EE-4C09-91B0-CC87FBF38AB2}" type="slidenum">
              <a:rPr lang="en-GB" smtClean="0"/>
              <a:pPr defTabSz="914179"/>
              <a:t>34</a:t>
            </a:fld>
            <a:endParaRPr lang="en-GB" dirty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508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“owns” a set of data points)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US" altLang="zh-TW" sz="2100" dirty="0">
              <a:latin typeface="Tahoma" pitchFamily="34" charset="0"/>
              <a:ea typeface="新細明體" pitchFamily="18" charset="-12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336656" y="1218112"/>
            <a:ext cx="4495981" cy="5045230"/>
            <a:chOff x="1920" y="96"/>
            <a:chExt cx="3758" cy="3874"/>
          </a:xfrm>
        </p:grpSpPr>
        <p:pic>
          <p:nvPicPr>
            <p:cNvPr id="18439" name="Picture 48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0" name="Oval 49"/>
            <p:cNvSpPr>
              <a:spLocks noChangeArrowheads="1"/>
            </p:cNvSpPr>
            <p:nvPr/>
          </p:nvSpPr>
          <p:spPr bwMode="auto">
            <a:xfrm>
              <a:off x="3700" y="3066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1" name="Oval 50"/>
            <p:cNvSpPr>
              <a:spLocks noChangeArrowheads="1"/>
            </p:cNvSpPr>
            <p:nvPr/>
          </p:nvSpPr>
          <p:spPr bwMode="auto">
            <a:xfrm>
              <a:off x="3925" y="3148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2" name="Oval 51"/>
            <p:cNvSpPr>
              <a:spLocks noChangeArrowheads="1"/>
            </p:cNvSpPr>
            <p:nvPr/>
          </p:nvSpPr>
          <p:spPr bwMode="auto">
            <a:xfrm>
              <a:off x="4323" y="2632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3" name="Oval 52"/>
            <p:cNvSpPr>
              <a:spLocks noChangeArrowheads="1"/>
            </p:cNvSpPr>
            <p:nvPr/>
          </p:nvSpPr>
          <p:spPr bwMode="auto">
            <a:xfrm>
              <a:off x="3774" y="2754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4" name="Oval 53"/>
            <p:cNvSpPr>
              <a:spLocks noChangeArrowheads="1"/>
            </p:cNvSpPr>
            <p:nvPr/>
          </p:nvSpPr>
          <p:spPr bwMode="auto">
            <a:xfrm>
              <a:off x="3557" y="1272"/>
              <a:ext cx="45" cy="43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5" name="Line 54"/>
            <p:cNvSpPr>
              <a:spLocks noChangeShapeType="1"/>
            </p:cNvSpPr>
            <p:nvPr/>
          </p:nvSpPr>
          <p:spPr bwMode="auto">
            <a:xfrm flipH="1">
              <a:off x="3951" y="816"/>
              <a:ext cx="1530" cy="124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6" name="Line 55"/>
            <p:cNvSpPr>
              <a:spLocks noChangeShapeType="1"/>
            </p:cNvSpPr>
            <p:nvPr/>
          </p:nvSpPr>
          <p:spPr bwMode="auto">
            <a:xfrm>
              <a:off x="3951" y="2057"/>
              <a:ext cx="114" cy="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7" name="Line 56"/>
            <p:cNvSpPr>
              <a:spLocks noChangeShapeType="1"/>
            </p:cNvSpPr>
            <p:nvPr/>
          </p:nvSpPr>
          <p:spPr bwMode="auto">
            <a:xfrm>
              <a:off x="4065" y="2856"/>
              <a:ext cx="500" cy="3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8" name="Line 57"/>
            <p:cNvSpPr>
              <a:spLocks noChangeShapeType="1"/>
            </p:cNvSpPr>
            <p:nvPr/>
          </p:nvSpPr>
          <p:spPr bwMode="auto">
            <a:xfrm flipH="1">
              <a:off x="3828" y="2856"/>
              <a:ext cx="237" cy="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9" name="Line 58"/>
            <p:cNvSpPr>
              <a:spLocks noChangeShapeType="1"/>
            </p:cNvSpPr>
            <p:nvPr/>
          </p:nvSpPr>
          <p:spPr bwMode="auto">
            <a:xfrm flipH="1" flipV="1">
              <a:off x="2448" y="2618"/>
              <a:ext cx="1388" cy="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0" name="Line 59"/>
            <p:cNvSpPr>
              <a:spLocks noChangeShapeType="1"/>
            </p:cNvSpPr>
            <p:nvPr/>
          </p:nvSpPr>
          <p:spPr bwMode="auto">
            <a:xfrm flipH="1">
              <a:off x="3807" y="2954"/>
              <a:ext cx="29" cy="61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1" name="Line 60"/>
            <p:cNvSpPr>
              <a:spLocks noChangeShapeType="1"/>
            </p:cNvSpPr>
            <p:nvPr/>
          </p:nvSpPr>
          <p:spPr bwMode="auto">
            <a:xfrm flipH="1">
              <a:off x="2448" y="2057"/>
              <a:ext cx="1495" cy="1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2" name="Oval 61"/>
            <p:cNvSpPr>
              <a:spLocks noChangeAspect="1" noChangeArrowheads="1"/>
            </p:cNvSpPr>
            <p:nvPr/>
          </p:nvSpPr>
          <p:spPr bwMode="auto">
            <a:xfrm>
              <a:off x="3936" y="1152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3" name="Oval 62"/>
            <p:cNvSpPr>
              <a:spLocks noChangeAspect="1" noChangeArrowheads="1"/>
            </p:cNvSpPr>
            <p:nvPr/>
          </p:nvSpPr>
          <p:spPr bwMode="auto">
            <a:xfrm>
              <a:off x="4032" y="3168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4" name="Oval 63"/>
            <p:cNvSpPr>
              <a:spLocks noChangeAspect="1" noChangeArrowheads="1"/>
            </p:cNvSpPr>
            <p:nvPr/>
          </p:nvSpPr>
          <p:spPr bwMode="auto">
            <a:xfrm>
              <a:off x="3120" y="2976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5" name="Oval 64"/>
            <p:cNvSpPr>
              <a:spLocks noChangeAspect="1" noChangeArrowheads="1"/>
            </p:cNvSpPr>
            <p:nvPr/>
          </p:nvSpPr>
          <p:spPr bwMode="auto">
            <a:xfrm>
              <a:off x="3264" y="2544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6" name="Oval 65"/>
            <p:cNvSpPr>
              <a:spLocks noChangeAspect="1" noChangeArrowheads="1"/>
            </p:cNvSpPr>
            <p:nvPr/>
          </p:nvSpPr>
          <p:spPr bwMode="auto">
            <a:xfrm>
              <a:off x="4656" y="2064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7" name="Freeform 66"/>
            <p:cNvSpPr>
              <a:spLocks/>
            </p:cNvSpPr>
            <p:nvPr/>
          </p:nvSpPr>
          <p:spPr bwMode="auto">
            <a:xfrm>
              <a:off x="3587" y="1129"/>
              <a:ext cx="314" cy="92"/>
            </a:xfrm>
            <a:custGeom>
              <a:avLst/>
              <a:gdLst>
                <a:gd name="T0" fmla="*/ 0 w 314"/>
                <a:gd name="T1" fmla="*/ 92 h 92"/>
                <a:gd name="T2" fmla="*/ 138 w 314"/>
                <a:gd name="T3" fmla="*/ 0 h 92"/>
                <a:gd name="T4" fmla="*/ 222 w 314"/>
                <a:gd name="T5" fmla="*/ 8 h 92"/>
                <a:gd name="T6" fmla="*/ 314 w 314"/>
                <a:gd name="T7" fmla="*/ 15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92"/>
                <a:gd name="T14" fmla="*/ 314 w 314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92">
                  <a:moveTo>
                    <a:pt x="0" y="92"/>
                  </a:moveTo>
                  <a:cubicBezTo>
                    <a:pt x="16" y="21"/>
                    <a:pt x="78" y="21"/>
                    <a:pt x="138" y="0"/>
                  </a:cubicBezTo>
                  <a:cubicBezTo>
                    <a:pt x="166" y="3"/>
                    <a:pt x="194" y="6"/>
                    <a:pt x="222" y="8"/>
                  </a:cubicBezTo>
                  <a:cubicBezTo>
                    <a:pt x="253" y="11"/>
                    <a:pt x="314" y="15"/>
                    <a:pt x="314" y="1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8" name="Freeform 67"/>
            <p:cNvSpPr>
              <a:spLocks/>
            </p:cNvSpPr>
            <p:nvPr/>
          </p:nvSpPr>
          <p:spPr bwMode="auto">
            <a:xfrm>
              <a:off x="4424" y="2227"/>
              <a:ext cx="268" cy="407"/>
            </a:xfrm>
            <a:custGeom>
              <a:avLst/>
              <a:gdLst>
                <a:gd name="T0" fmla="*/ 0 w 268"/>
                <a:gd name="T1" fmla="*/ 407 h 407"/>
                <a:gd name="T2" fmla="*/ 123 w 268"/>
                <a:gd name="T3" fmla="*/ 323 h 407"/>
                <a:gd name="T4" fmla="*/ 161 w 268"/>
                <a:gd name="T5" fmla="*/ 284 h 407"/>
                <a:gd name="T6" fmla="*/ 192 w 268"/>
                <a:gd name="T7" fmla="*/ 238 h 407"/>
                <a:gd name="T8" fmla="*/ 253 w 268"/>
                <a:gd name="T9" fmla="*/ 115 h 407"/>
                <a:gd name="T10" fmla="*/ 268 w 268"/>
                <a:gd name="T11" fmla="*/ 0 h 4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8"/>
                <a:gd name="T19" fmla="*/ 0 h 407"/>
                <a:gd name="T20" fmla="*/ 268 w 268"/>
                <a:gd name="T21" fmla="*/ 407 h 4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8" h="407">
                  <a:moveTo>
                    <a:pt x="0" y="407"/>
                  </a:moveTo>
                  <a:cubicBezTo>
                    <a:pt x="43" y="379"/>
                    <a:pt x="86" y="360"/>
                    <a:pt x="123" y="323"/>
                  </a:cubicBezTo>
                  <a:cubicBezTo>
                    <a:pt x="136" y="310"/>
                    <a:pt x="148" y="297"/>
                    <a:pt x="161" y="284"/>
                  </a:cubicBezTo>
                  <a:cubicBezTo>
                    <a:pt x="174" y="271"/>
                    <a:pt x="192" y="238"/>
                    <a:pt x="192" y="238"/>
                  </a:cubicBezTo>
                  <a:cubicBezTo>
                    <a:pt x="206" y="193"/>
                    <a:pt x="238" y="159"/>
                    <a:pt x="253" y="115"/>
                  </a:cubicBezTo>
                  <a:cubicBezTo>
                    <a:pt x="257" y="84"/>
                    <a:pt x="268" y="33"/>
                    <a:pt x="2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9" name="Freeform 68"/>
            <p:cNvSpPr>
              <a:spLocks/>
            </p:cNvSpPr>
            <p:nvPr/>
          </p:nvSpPr>
          <p:spPr bwMode="auto">
            <a:xfrm>
              <a:off x="3393" y="2621"/>
              <a:ext cx="378" cy="98"/>
            </a:xfrm>
            <a:custGeom>
              <a:avLst/>
              <a:gdLst>
                <a:gd name="T0" fmla="*/ 378 w 378"/>
                <a:gd name="T1" fmla="*/ 98 h 98"/>
                <a:gd name="T2" fmla="*/ 71 w 378"/>
                <a:gd name="T3" fmla="*/ 21 h 98"/>
                <a:gd name="T4" fmla="*/ 25 w 378"/>
                <a:gd name="T5" fmla="*/ 6 h 98"/>
                <a:gd name="T6" fmla="*/ 2 w 378"/>
                <a:gd name="T7" fmla="*/ 13 h 98"/>
                <a:gd name="T8" fmla="*/ 9 w 378"/>
                <a:gd name="T9" fmla="*/ 13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98"/>
                <a:gd name="T17" fmla="*/ 378 w 378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98">
                  <a:moveTo>
                    <a:pt x="378" y="98"/>
                  </a:moveTo>
                  <a:cubicBezTo>
                    <a:pt x="314" y="0"/>
                    <a:pt x="172" y="27"/>
                    <a:pt x="71" y="21"/>
                  </a:cubicBezTo>
                  <a:cubicBezTo>
                    <a:pt x="68" y="20"/>
                    <a:pt x="29" y="6"/>
                    <a:pt x="25" y="6"/>
                  </a:cubicBezTo>
                  <a:cubicBezTo>
                    <a:pt x="17" y="6"/>
                    <a:pt x="9" y="10"/>
                    <a:pt x="2" y="13"/>
                  </a:cubicBezTo>
                  <a:cubicBezTo>
                    <a:pt x="0" y="14"/>
                    <a:pt x="7" y="13"/>
                    <a:pt x="9" y="1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60" name="Freeform 69"/>
            <p:cNvSpPr>
              <a:spLocks/>
            </p:cNvSpPr>
            <p:nvPr/>
          </p:nvSpPr>
          <p:spPr bwMode="auto">
            <a:xfrm>
              <a:off x="3279" y="3049"/>
              <a:ext cx="400" cy="138"/>
            </a:xfrm>
            <a:custGeom>
              <a:avLst/>
              <a:gdLst>
                <a:gd name="T0" fmla="*/ 400 w 400"/>
                <a:gd name="T1" fmla="*/ 107 h 138"/>
                <a:gd name="T2" fmla="*/ 323 w 400"/>
                <a:gd name="T3" fmla="*/ 138 h 138"/>
                <a:gd name="T4" fmla="*/ 200 w 400"/>
                <a:gd name="T5" fmla="*/ 131 h 138"/>
                <a:gd name="T6" fmla="*/ 39 w 400"/>
                <a:gd name="T7" fmla="*/ 23 h 138"/>
                <a:gd name="T8" fmla="*/ 23 w 400"/>
                <a:gd name="T9" fmla="*/ 8 h 138"/>
                <a:gd name="T10" fmla="*/ 0 w 400"/>
                <a:gd name="T11" fmla="*/ 0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0"/>
                <a:gd name="T19" fmla="*/ 0 h 138"/>
                <a:gd name="T20" fmla="*/ 400 w 400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0" h="138">
                  <a:moveTo>
                    <a:pt x="400" y="107"/>
                  </a:moveTo>
                  <a:cubicBezTo>
                    <a:pt x="374" y="125"/>
                    <a:pt x="355" y="131"/>
                    <a:pt x="323" y="138"/>
                  </a:cubicBezTo>
                  <a:cubicBezTo>
                    <a:pt x="282" y="136"/>
                    <a:pt x="241" y="137"/>
                    <a:pt x="200" y="131"/>
                  </a:cubicBezTo>
                  <a:cubicBezTo>
                    <a:pt x="151" y="124"/>
                    <a:pt x="101" y="44"/>
                    <a:pt x="39" y="23"/>
                  </a:cubicBezTo>
                  <a:cubicBezTo>
                    <a:pt x="34" y="18"/>
                    <a:pt x="29" y="12"/>
                    <a:pt x="23" y="8"/>
                  </a:cubicBezTo>
                  <a:cubicBezTo>
                    <a:pt x="16" y="4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61" name="Freeform 70"/>
            <p:cNvSpPr>
              <a:spLocks/>
            </p:cNvSpPr>
            <p:nvPr/>
          </p:nvSpPr>
          <p:spPr bwMode="auto">
            <a:xfrm>
              <a:off x="3867" y="3241"/>
              <a:ext cx="191" cy="169"/>
            </a:xfrm>
            <a:custGeom>
              <a:avLst/>
              <a:gdLst>
                <a:gd name="T0" fmla="*/ 50 w 191"/>
                <a:gd name="T1" fmla="*/ 0 h 169"/>
                <a:gd name="T2" fmla="*/ 50 w 191"/>
                <a:gd name="T3" fmla="*/ 169 h 169"/>
                <a:gd name="T4" fmla="*/ 134 w 191"/>
                <a:gd name="T5" fmla="*/ 161 h 169"/>
                <a:gd name="T6" fmla="*/ 180 w 191"/>
                <a:gd name="T7" fmla="*/ 84 h 169"/>
                <a:gd name="T8" fmla="*/ 188 w 191"/>
                <a:gd name="T9" fmla="*/ 38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69"/>
                <a:gd name="T17" fmla="*/ 191 w 191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69">
                  <a:moveTo>
                    <a:pt x="50" y="0"/>
                  </a:moveTo>
                  <a:cubicBezTo>
                    <a:pt x="24" y="51"/>
                    <a:pt x="0" y="122"/>
                    <a:pt x="50" y="169"/>
                  </a:cubicBezTo>
                  <a:cubicBezTo>
                    <a:pt x="78" y="166"/>
                    <a:pt x="107" y="167"/>
                    <a:pt x="134" y="161"/>
                  </a:cubicBezTo>
                  <a:cubicBezTo>
                    <a:pt x="157" y="156"/>
                    <a:pt x="164" y="101"/>
                    <a:pt x="180" y="84"/>
                  </a:cubicBezTo>
                  <a:cubicBezTo>
                    <a:pt x="191" y="54"/>
                    <a:pt x="188" y="69"/>
                    <a:pt x="188" y="3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4EDE4E4C-A456-4AD4-9F2A-B958DC9D44EC}" type="slidenum">
              <a:rPr lang="en-GB" smtClean="0"/>
              <a:pPr defTabSz="914179"/>
              <a:t>35</a:t>
            </a:fld>
            <a:endParaRPr lang="en-GB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9884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K=5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centre “owns” a set of data points)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…and jumps there</a:t>
            </a: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336656" y="1218112"/>
            <a:ext cx="4561140" cy="5045230"/>
            <a:chOff x="1920" y="96"/>
            <a:chExt cx="3758" cy="3874"/>
          </a:xfrm>
        </p:grpSpPr>
        <p:pic>
          <p:nvPicPr>
            <p:cNvPr id="19463" name="Picture 42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4" name="Oval 43"/>
            <p:cNvSpPr>
              <a:spLocks noChangeAspect="1" noChangeArrowheads="1"/>
            </p:cNvSpPr>
            <p:nvPr/>
          </p:nvSpPr>
          <p:spPr bwMode="auto">
            <a:xfrm>
              <a:off x="3936" y="1152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5" name="Oval 44"/>
            <p:cNvSpPr>
              <a:spLocks noChangeAspect="1" noChangeArrowheads="1"/>
            </p:cNvSpPr>
            <p:nvPr/>
          </p:nvSpPr>
          <p:spPr bwMode="auto">
            <a:xfrm>
              <a:off x="4032" y="3168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6" name="Oval 45"/>
            <p:cNvSpPr>
              <a:spLocks noChangeAspect="1" noChangeArrowheads="1"/>
            </p:cNvSpPr>
            <p:nvPr/>
          </p:nvSpPr>
          <p:spPr bwMode="auto">
            <a:xfrm>
              <a:off x="3120" y="2976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7" name="Oval 46"/>
            <p:cNvSpPr>
              <a:spLocks noChangeAspect="1" noChangeArrowheads="1"/>
            </p:cNvSpPr>
            <p:nvPr/>
          </p:nvSpPr>
          <p:spPr bwMode="auto">
            <a:xfrm>
              <a:off x="3264" y="2544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8" name="Oval 47"/>
            <p:cNvSpPr>
              <a:spLocks noChangeAspect="1" noChangeArrowheads="1"/>
            </p:cNvSpPr>
            <p:nvPr/>
          </p:nvSpPr>
          <p:spPr bwMode="auto">
            <a:xfrm>
              <a:off x="4656" y="2064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9" name="Freeform 48"/>
            <p:cNvSpPr>
              <a:spLocks/>
            </p:cNvSpPr>
            <p:nvPr/>
          </p:nvSpPr>
          <p:spPr bwMode="auto">
            <a:xfrm>
              <a:off x="3587" y="1129"/>
              <a:ext cx="314" cy="92"/>
            </a:xfrm>
            <a:custGeom>
              <a:avLst/>
              <a:gdLst>
                <a:gd name="T0" fmla="*/ 0 w 314"/>
                <a:gd name="T1" fmla="*/ 92 h 92"/>
                <a:gd name="T2" fmla="*/ 138 w 314"/>
                <a:gd name="T3" fmla="*/ 0 h 92"/>
                <a:gd name="T4" fmla="*/ 222 w 314"/>
                <a:gd name="T5" fmla="*/ 8 h 92"/>
                <a:gd name="T6" fmla="*/ 314 w 314"/>
                <a:gd name="T7" fmla="*/ 15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92"/>
                <a:gd name="T14" fmla="*/ 314 w 314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92">
                  <a:moveTo>
                    <a:pt x="0" y="92"/>
                  </a:moveTo>
                  <a:cubicBezTo>
                    <a:pt x="16" y="21"/>
                    <a:pt x="78" y="21"/>
                    <a:pt x="138" y="0"/>
                  </a:cubicBezTo>
                  <a:cubicBezTo>
                    <a:pt x="166" y="3"/>
                    <a:pt x="194" y="6"/>
                    <a:pt x="222" y="8"/>
                  </a:cubicBezTo>
                  <a:cubicBezTo>
                    <a:pt x="253" y="11"/>
                    <a:pt x="314" y="15"/>
                    <a:pt x="314" y="1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0" name="Freeform 49"/>
            <p:cNvSpPr>
              <a:spLocks/>
            </p:cNvSpPr>
            <p:nvPr/>
          </p:nvSpPr>
          <p:spPr bwMode="auto">
            <a:xfrm>
              <a:off x="4424" y="2227"/>
              <a:ext cx="268" cy="407"/>
            </a:xfrm>
            <a:custGeom>
              <a:avLst/>
              <a:gdLst>
                <a:gd name="T0" fmla="*/ 0 w 268"/>
                <a:gd name="T1" fmla="*/ 407 h 407"/>
                <a:gd name="T2" fmla="*/ 123 w 268"/>
                <a:gd name="T3" fmla="*/ 323 h 407"/>
                <a:gd name="T4" fmla="*/ 161 w 268"/>
                <a:gd name="T5" fmla="*/ 284 h 407"/>
                <a:gd name="T6" fmla="*/ 192 w 268"/>
                <a:gd name="T7" fmla="*/ 238 h 407"/>
                <a:gd name="T8" fmla="*/ 253 w 268"/>
                <a:gd name="T9" fmla="*/ 115 h 407"/>
                <a:gd name="T10" fmla="*/ 268 w 268"/>
                <a:gd name="T11" fmla="*/ 0 h 4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8"/>
                <a:gd name="T19" fmla="*/ 0 h 407"/>
                <a:gd name="T20" fmla="*/ 268 w 268"/>
                <a:gd name="T21" fmla="*/ 407 h 4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8" h="407">
                  <a:moveTo>
                    <a:pt x="0" y="407"/>
                  </a:moveTo>
                  <a:cubicBezTo>
                    <a:pt x="43" y="379"/>
                    <a:pt x="86" y="360"/>
                    <a:pt x="123" y="323"/>
                  </a:cubicBezTo>
                  <a:cubicBezTo>
                    <a:pt x="136" y="310"/>
                    <a:pt x="148" y="297"/>
                    <a:pt x="161" y="284"/>
                  </a:cubicBezTo>
                  <a:cubicBezTo>
                    <a:pt x="174" y="271"/>
                    <a:pt x="192" y="238"/>
                    <a:pt x="192" y="238"/>
                  </a:cubicBezTo>
                  <a:cubicBezTo>
                    <a:pt x="206" y="193"/>
                    <a:pt x="238" y="159"/>
                    <a:pt x="253" y="115"/>
                  </a:cubicBezTo>
                  <a:cubicBezTo>
                    <a:pt x="257" y="84"/>
                    <a:pt x="268" y="33"/>
                    <a:pt x="2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1" name="Freeform 50"/>
            <p:cNvSpPr>
              <a:spLocks/>
            </p:cNvSpPr>
            <p:nvPr/>
          </p:nvSpPr>
          <p:spPr bwMode="auto">
            <a:xfrm>
              <a:off x="3393" y="2621"/>
              <a:ext cx="378" cy="98"/>
            </a:xfrm>
            <a:custGeom>
              <a:avLst/>
              <a:gdLst>
                <a:gd name="T0" fmla="*/ 378 w 378"/>
                <a:gd name="T1" fmla="*/ 98 h 98"/>
                <a:gd name="T2" fmla="*/ 71 w 378"/>
                <a:gd name="T3" fmla="*/ 21 h 98"/>
                <a:gd name="T4" fmla="*/ 25 w 378"/>
                <a:gd name="T5" fmla="*/ 6 h 98"/>
                <a:gd name="T6" fmla="*/ 2 w 378"/>
                <a:gd name="T7" fmla="*/ 13 h 98"/>
                <a:gd name="T8" fmla="*/ 9 w 378"/>
                <a:gd name="T9" fmla="*/ 13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98"/>
                <a:gd name="T17" fmla="*/ 378 w 378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98">
                  <a:moveTo>
                    <a:pt x="378" y="98"/>
                  </a:moveTo>
                  <a:cubicBezTo>
                    <a:pt x="314" y="0"/>
                    <a:pt x="172" y="27"/>
                    <a:pt x="71" y="21"/>
                  </a:cubicBezTo>
                  <a:cubicBezTo>
                    <a:pt x="68" y="20"/>
                    <a:pt x="29" y="6"/>
                    <a:pt x="25" y="6"/>
                  </a:cubicBezTo>
                  <a:cubicBezTo>
                    <a:pt x="17" y="6"/>
                    <a:pt x="9" y="10"/>
                    <a:pt x="2" y="13"/>
                  </a:cubicBezTo>
                  <a:cubicBezTo>
                    <a:pt x="0" y="14"/>
                    <a:pt x="7" y="13"/>
                    <a:pt x="9" y="1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2" name="Freeform 51"/>
            <p:cNvSpPr>
              <a:spLocks/>
            </p:cNvSpPr>
            <p:nvPr/>
          </p:nvSpPr>
          <p:spPr bwMode="auto">
            <a:xfrm>
              <a:off x="3279" y="3049"/>
              <a:ext cx="400" cy="138"/>
            </a:xfrm>
            <a:custGeom>
              <a:avLst/>
              <a:gdLst>
                <a:gd name="T0" fmla="*/ 400 w 400"/>
                <a:gd name="T1" fmla="*/ 107 h 138"/>
                <a:gd name="T2" fmla="*/ 323 w 400"/>
                <a:gd name="T3" fmla="*/ 138 h 138"/>
                <a:gd name="T4" fmla="*/ 200 w 400"/>
                <a:gd name="T5" fmla="*/ 131 h 138"/>
                <a:gd name="T6" fmla="*/ 39 w 400"/>
                <a:gd name="T7" fmla="*/ 23 h 138"/>
                <a:gd name="T8" fmla="*/ 23 w 400"/>
                <a:gd name="T9" fmla="*/ 8 h 138"/>
                <a:gd name="T10" fmla="*/ 0 w 400"/>
                <a:gd name="T11" fmla="*/ 0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0"/>
                <a:gd name="T19" fmla="*/ 0 h 138"/>
                <a:gd name="T20" fmla="*/ 400 w 400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0" h="138">
                  <a:moveTo>
                    <a:pt x="400" y="107"/>
                  </a:moveTo>
                  <a:cubicBezTo>
                    <a:pt x="374" y="125"/>
                    <a:pt x="355" y="131"/>
                    <a:pt x="323" y="138"/>
                  </a:cubicBezTo>
                  <a:cubicBezTo>
                    <a:pt x="282" y="136"/>
                    <a:pt x="241" y="137"/>
                    <a:pt x="200" y="131"/>
                  </a:cubicBezTo>
                  <a:cubicBezTo>
                    <a:pt x="151" y="124"/>
                    <a:pt x="101" y="44"/>
                    <a:pt x="39" y="23"/>
                  </a:cubicBezTo>
                  <a:cubicBezTo>
                    <a:pt x="34" y="18"/>
                    <a:pt x="29" y="12"/>
                    <a:pt x="23" y="8"/>
                  </a:cubicBezTo>
                  <a:cubicBezTo>
                    <a:pt x="16" y="4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3" name="Freeform 52"/>
            <p:cNvSpPr>
              <a:spLocks/>
            </p:cNvSpPr>
            <p:nvPr/>
          </p:nvSpPr>
          <p:spPr bwMode="auto">
            <a:xfrm>
              <a:off x="3867" y="3241"/>
              <a:ext cx="191" cy="169"/>
            </a:xfrm>
            <a:custGeom>
              <a:avLst/>
              <a:gdLst>
                <a:gd name="T0" fmla="*/ 50 w 191"/>
                <a:gd name="T1" fmla="*/ 0 h 169"/>
                <a:gd name="T2" fmla="*/ 50 w 191"/>
                <a:gd name="T3" fmla="*/ 169 h 169"/>
                <a:gd name="T4" fmla="*/ 134 w 191"/>
                <a:gd name="T5" fmla="*/ 161 h 169"/>
                <a:gd name="T6" fmla="*/ 180 w 191"/>
                <a:gd name="T7" fmla="*/ 84 h 169"/>
                <a:gd name="T8" fmla="*/ 188 w 191"/>
                <a:gd name="T9" fmla="*/ 38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69"/>
                <a:gd name="T17" fmla="*/ 191 w 191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69">
                  <a:moveTo>
                    <a:pt x="50" y="0"/>
                  </a:moveTo>
                  <a:cubicBezTo>
                    <a:pt x="24" y="51"/>
                    <a:pt x="0" y="122"/>
                    <a:pt x="50" y="169"/>
                  </a:cubicBezTo>
                  <a:cubicBezTo>
                    <a:pt x="78" y="166"/>
                    <a:pt x="107" y="167"/>
                    <a:pt x="134" y="161"/>
                  </a:cubicBezTo>
                  <a:cubicBezTo>
                    <a:pt x="157" y="156"/>
                    <a:pt x="164" y="101"/>
                    <a:pt x="180" y="84"/>
                  </a:cubicBezTo>
                  <a:cubicBezTo>
                    <a:pt x="191" y="54"/>
                    <a:pt x="188" y="69"/>
                    <a:pt x="188" y="3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71ED637B-C1A8-48B4-A222-20AD7350938A}" type="slidenum">
              <a:rPr lang="en-GB" smtClean="0"/>
              <a:pPr defTabSz="914179"/>
              <a:t>36</a:t>
            </a:fld>
            <a:endParaRPr lang="en-GB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58932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K=5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centre “owns” a set of data points)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…and jumps there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…Repeat until terminated!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36656" y="1218112"/>
            <a:ext cx="4495981" cy="4976117"/>
            <a:chOff x="248" y="846"/>
            <a:chExt cx="3312" cy="3456"/>
          </a:xfrm>
        </p:grpSpPr>
        <p:pic>
          <p:nvPicPr>
            <p:cNvPr id="20493" name="Picture 18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8" y="846"/>
              <a:ext cx="3312" cy="3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4" name="Oval 19"/>
            <p:cNvSpPr>
              <a:spLocks noChangeArrowheads="1"/>
            </p:cNvSpPr>
            <p:nvPr/>
          </p:nvSpPr>
          <p:spPr bwMode="auto">
            <a:xfrm>
              <a:off x="1976" y="3342"/>
              <a:ext cx="39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5" name="Oval 20"/>
            <p:cNvSpPr>
              <a:spLocks noChangeArrowheads="1"/>
            </p:cNvSpPr>
            <p:nvPr/>
          </p:nvSpPr>
          <p:spPr bwMode="auto">
            <a:xfrm>
              <a:off x="2408" y="2910"/>
              <a:ext cx="40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6" name="Oval 21"/>
            <p:cNvSpPr>
              <a:spLocks noChangeArrowheads="1"/>
            </p:cNvSpPr>
            <p:nvPr/>
          </p:nvSpPr>
          <p:spPr bwMode="auto">
            <a:xfrm>
              <a:off x="3080" y="1910"/>
              <a:ext cx="39" cy="40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7" name="Oval 22"/>
            <p:cNvSpPr>
              <a:spLocks noChangeArrowheads="1"/>
            </p:cNvSpPr>
            <p:nvPr/>
          </p:nvSpPr>
          <p:spPr bwMode="auto">
            <a:xfrm>
              <a:off x="1160" y="3054"/>
              <a:ext cx="40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8" name="Oval 23"/>
            <p:cNvSpPr>
              <a:spLocks noChangeArrowheads="1"/>
            </p:cNvSpPr>
            <p:nvPr/>
          </p:nvSpPr>
          <p:spPr bwMode="auto">
            <a:xfrm>
              <a:off x="1880" y="1720"/>
              <a:ext cx="39" cy="38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  <p:cxnSp>
        <p:nvCxnSpPr>
          <p:cNvPr id="20487" name="Straight Connector 13"/>
          <p:cNvCxnSpPr>
            <a:cxnSpLocks noChangeShapeType="1"/>
          </p:cNvCxnSpPr>
          <p:nvPr/>
        </p:nvCxnSpPr>
        <p:spPr bwMode="auto">
          <a:xfrm flipV="1">
            <a:off x="2486907" y="3151829"/>
            <a:ext cx="847069" cy="55290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8" name="Straight Connector 15"/>
          <p:cNvCxnSpPr>
            <a:cxnSpLocks noChangeShapeType="1"/>
          </p:cNvCxnSpPr>
          <p:nvPr/>
        </p:nvCxnSpPr>
        <p:spPr bwMode="auto">
          <a:xfrm flipH="1">
            <a:off x="3333976" y="1424011"/>
            <a:ext cx="325796" cy="172781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9" name="Straight Connector 32"/>
          <p:cNvCxnSpPr>
            <a:cxnSpLocks noChangeShapeType="1"/>
          </p:cNvCxnSpPr>
          <p:nvPr/>
        </p:nvCxnSpPr>
        <p:spPr bwMode="auto">
          <a:xfrm>
            <a:off x="3333976" y="3151830"/>
            <a:ext cx="1433501" cy="96757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0" name="Straight Connector 34"/>
          <p:cNvCxnSpPr>
            <a:cxnSpLocks noChangeShapeType="1"/>
          </p:cNvCxnSpPr>
          <p:nvPr/>
        </p:nvCxnSpPr>
        <p:spPr bwMode="auto">
          <a:xfrm>
            <a:off x="857929" y="2598927"/>
            <a:ext cx="1628979" cy="110580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1" name="Straight Connector 42"/>
          <p:cNvCxnSpPr>
            <a:cxnSpLocks noChangeShapeType="1"/>
          </p:cNvCxnSpPr>
          <p:nvPr/>
        </p:nvCxnSpPr>
        <p:spPr bwMode="auto">
          <a:xfrm flipH="1">
            <a:off x="1770157" y="3704731"/>
            <a:ext cx="716751" cy="200426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2" name="Straight Connector 45"/>
          <p:cNvCxnSpPr>
            <a:cxnSpLocks noChangeShapeType="1"/>
          </p:cNvCxnSpPr>
          <p:nvPr/>
        </p:nvCxnSpPr>
        <p:spPr bwMode="auto">
          <a:xfrm>
            <a:off x="2421748" y="3912070"/>
            <a:ext cx="1759297" cy="179693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11729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Edge Removal Algorithm</a:t>
            </a:r>
          </a:p>
        </p:txBody>
      </p:sp>
      <p:pic>
        <p:nvPicPr>
          <p:cNvPr id="4710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1556792"/>
            <a:ext cx="7058744" cy="3807148"/>
          </a:xfrm>
          <a:noFill/>
          <a:ln/>
        </p:spPr>
      </p:pic>
      <p:sp>
        <p:nvSpPr>
          <p:cNvPr id="3" name="圓角矩形 2"/>
          <p:cNvSpPr/>
          <p:nvPr/>
        </p:nvSpPr>
        <p:spPr>
          <a:xfrm>
            <a:off x="5004048" y="1412776"/>
            <a:ext cx="1872208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020272" y="1403446"/>
            <a:ext cx="1800200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2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Edge Removal Algorithm</a:t>
            </a:r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3352800" y="4267200"/>
            <a:ext cx="1600200" cy="205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2348880"/>
            <a:ext cx="3429000" cy="1849438"/>
          </a:xfrm>
          <a:noFill/>
          <a:ln/>
        </p:spPr>
      </p:pic>
      <p:pic>
        <p:nvPicPr>
          <p:cNvPr id="4711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7" y="4539816"/>
            <a:ext cx="734864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72000" y="1844824"/>
            <a:ext cx="4379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By </a:t>
            </a:r>
            <a:r>
              <a:rPr lang="en-US" altLang="zh-TW" sz="2000" b="1" dirty="0">
                <a:solidFill>
                  <a:srgbClr val="FF0000"/>
                </a:solidFill>
              </a:rPr>
              <a:t>defining a measure </a:t>
            </a:r>
            <a:r>
              <a:rPr lang="en-US" altLang="zh-TW" sz="2000" dirty="0"/>
              <a:t>to rank the nodes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degree 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clustering coefficient 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</a:t>
            </a:r>
            <a:r>
              <a:rPr lang="en-US" altLang="zh-TW" sz="2000" dirty="0" err="1"/>
              <a:t>betweeness</a:t>
            </a:r>
            <a:r>
              <a:rPr lang="en-US" altLang="zh-TW" sz="2000" dirty="0"/>
              <a:t> ?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15616" y="119721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從圖中找出可以分成兩群的點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281952" y="3348399"/>
            <a:ext cx="49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Betweeness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 隨機找點算最短路進是否都經過我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2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What ?</a:t>
            </a:r>
          </a:p>
          <a:p>
            <a:r>
              <a:rPr lang="en-US" altLang="zh-TW"/>
              <a:t>Why ?</a:t>
            </a:r>
          </a:p>
          <a:p>
            <a:r>
              <a:rPr lang="en-US" altLang="zh-TW"/>
              <a:t>How ?</a:t>
            </a:r>
          </a:p>
          <a:p>
            <a:pPr lvl="1"/>
            <a:r>
              <a:rPr lang="en-US" altLang="zh-TW"/>
              <a:t>to obtain the structure</a:t>
            </a:r>
          </a:p>
          <a:p>
            <a:pPr lvl="1"/>
            <a:r>
              <a:rPr lang="en-US" altLang="zh-TW"/>
              <a:t>to evaluate the identified result</a:t>
            </a:r>
          </a:p>
        </p:txBody>
      </p:sp>
    </p:spTree>
    <p:extLst>
      <p:ext uri="{BB962C8B-B14F-4D97-AF65-F5344CB8AC3E}">
        <p14:creationId xmlns:p14="http://schemas.microsoft.com/office/powerpoint/2010/main" val="3944803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406" y="-142900"/>
            <a:ext cx="9286940" cy="1143000"/>
          </a:xfrm>
        </p:spPr>
        <p:txBody>
          <a:bodyPr/>
          <a:lstStyle/>
          <a:p>
            <a:r>
              <a:rPr lang="en-US" altLang="zh-TW" dirty="0"/>
              <a:t>By </a:t>
            </a:r>
            <a:r>
              <a:rPr lang="en-US" altLang="zh-TW" dirty="0" err="1" smtClean="0"/>
              <a:t>Detweeness</a:t>
            </a:r>
            <a:endParaRPr lang="zh-TW" altLang="en-US" dirty="0"/>
          </a:p>
        </p:txBody>
      </p:sp>
      <p:sp>
        <p:nvSpPr>
          <p:cNvPr id="5" name="Oval 14"/>
          <p:cNvSpPr>
            <a:spLocks noChangeArrowheads="1"/>
          </p:cNvSpPr>
          <p:nvPr/>
        </p:nvSpPr>
        <p:spPr bwMode="auto">
          <a:xfrm>
            <a:off x="762000" y="52578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6" name="Oval 15"/>
          <p:cNvSpPr>
            <a:spLocks noChangeArrowheads="1"/>
          </p:cNvSpPr>
          <p:nvPr/>
        </p:nvSpPr>
        <p:spPr bwMode="auto">
          <a:xfrm>
            <a:off x="1600200" y="49530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7" name="Oval 16"/>
          <p:cNvSpPr>
            <a:spLocks noChangeArrowheads="1"/>
          </p:cNvSpPr>
          <p:nvPr/>
        </p:nvSpPr>
        <p:spPr bwMode="auto">
          <a:xfrm>
            <a:off x="2514600" y="54864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8" name="Oval 17"/>
          <p:cNvSpPr>
            <a:spLocks noChangeArrowheads="1"/>
          </p:cNvSpPr>
          <p:nvPr/>
        </p:nvSpPr>
        <p:spPr bwMode="auto">
          <a:xfrm>
            <a:off x="2419320" y="4090976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9" name="Oval 18"/>
          <p:cNvSpPr>
            <a:spLocks noChangeArrowheads="1"/>
          </p:cNvSpPr>
          <p:nvPr/>
        </p:nvSpPr>
        <p:spPr bwMode="auto">
          <a:xfrm>
            <a:off x="3581400" y="4876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cxnSp>
        <p:nvCxnSpPr>
          <p:cNvPr id="10" name="AutoShape 19"/>
          <p:cNvCxnSpPr>
            <a:cxnSpLocks noChangeShapeType="1"/>
            <a:stCxn id="5" idx="7"/>
            <a:endCxn id="6" idx="2"/>
          </p:cNvCxnSpPr>
          <p:nvPr/>
        </p:nvCxnSpPr>
        <p:spPr bwMode="auto">
          <a:xfrm flipV="1">
            <a:off x="892175" y="5029200"/>
            <a:ext cx="688975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20"/>
          <p:cNvCxnSpPr>
            <a:cxnSpLocks noChangeShapeType="1"/>
            <a:stCxn id="6" idx="7"/>
            <a:endCxn id="8" idx="2"/>
          </p:cNvCxnSpPr>
          <p:nvPr/>
        </p:nvCxnSpPr>
        <p:spPr bwMode="auto">
          <a:xfrm rot="5400000" flipH="1" flipV="1">
            <a:off x="1670730" y="4226728"/>
            <a:ext cx="808142" cy="6890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21"/>
          <p:cNvCxnSpPr>
            <a:cxnSpLocks noChangeShapeType="1"/>
            <a:stCxn id="6" idx="5"/>
            <a:endCxn id="7" idx="1"/>
          </p:cNvCxnSpPr>
          <p:nvPr/>
        </p:nvCxnSpPr>
        <p:spPr bwMode="auto">
          <a:xfrm>
            <a:off x="1730375" y="5102225"/>
            <a:ext cx="806450" cy="387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22"/>
          <p:cNvCxnSpPr>
            <a:cxnSpLocks noChangeShapeType="1"/>
            <a:stCxn id="8" idx="5"/>
            <a:endCxn id="9" idx="1"/>
          </p:cNvCxnSpPr>
          <p:nvPr/>
        </p:nvCxnSpPr>
        <p:spPr bwMode="auto">
          <a:xfrm rot="16200000" flipH="1">
            <a:off x="2737530" y="4032930"/>
            <a:ext cx="678060" cy="105431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23"/>
          <p:cNvCxnSpPr>
            <a:cxnSpLocks noChangeShapeType="1"/>
            <a:stCxn id="7" idx="7"/>
            <a:endCxn id="9" idx="2"/>
          </p:cNvCxnSpPr>
          <p:nvPr/>
        </p:nvCxnSpPr>
        <p:spPr bwMode="auto">
          <a:xfrm flipV="1">
            <a:off x="2644775" y="4953000"/>
            <a:ext cx="936625" cy="536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593725" y="5451475"/>
            <a:ext cx="2365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j</a:t>
            </a: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3810000" y="4800600"/>
            <a:ext cx="307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k</a:t>
            </a: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1581150" y="4648200"/>
            <a:ext cx="2365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i</a:t>
            </a: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2333595" y="2374889"/>
          <a:ext cx="35052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5" name="Equation" r:id="rId3" imgW="1320800" imgH="368300" progId="Equation.3">
                  <p:embed/>
                </p:oleObj>
              </mc:Choice>
              <mc:Fallback>
                <p:oleObj name="Equation" r:id="rId3" imgW="1320800" imgH="368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595" y="2374889"/>
                        <a:ext cx="3505200" cy="97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85720" y="1933564"/>
            <a:ext cx="2608263" cy="369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>
                <a:latin typeface="+mj-lt"/>
                <a:cs typeface="Arial" charset="0"/>
              </a:rPr>
              <a:t>betweenness of vertex i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428720" y="2314564"/>
            <a:ext cx="68580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3638520" y="1857364"/>
            <a:ext cx="5314275" cy="3693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dirty="0">
                <a:latin typeface="+mj-lt"/>
                <a:cs typeface="Arial" charset="0"/>
              </a:rPr>
              <a:t>shortest paths between j and k that pass through </a:t>
            </a:r>
            <a:r>
              <a:rPr kumimoji="0" lang="en-US" altLang="zh-TW" dirty="0" err="1">
                <a:latin typeface="+mj-lt"/>
                <a:cs typeface="Arial" charset="0"/>
              </a:rPr>
              <a:t>i</a:t>
            </a:r>
            <a:endParaRPr kumimoji="0" lang="en-US" altLang="zh-TW" dirty="0">
              <a:latin typeface="+mj-lt"/>
              <a:cs typeface="Arial" charset="0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5363840" y="3328976"/>
            <a:ext cx="3608680" cy="3693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dirty="0">
                <a:latin typeface="+mj-lt"/>
                <a:cs typeface="Arial" charset="0"/>
              </a:rPr>
              <a:t>all </a:t>
            </a:r>
            <a:r>
              <a:rPr kumimoji="0" lang="en-US" altLang="zh-TW" dirty="0">
                <a:cs typeface="Arial" charset="0"/>
              </a:rPr>
              <a:t>shortest </a:t>
            </a:r>
            <a:r>
              <a:rPr kumimoji="0" lang="en-US" altLang="zh-TW" dirty="0">
                <a:latin typeface="+mj-lt"/>
                <a:cs typeface="Arial" charset="0"/>
              </a:rPr>
              <a:t>paths between j and k</a:t>
            </a: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 flipH="1" flipV="1">
            <a:off x="5848320" y="3000364"/>
            <a:ext cx="3810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H="1">
            <a:off x="5010120" y="2238364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28728" y="857232"/>
            <a:ext cx="6643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itchFamily="34" charset="-127"/>
              </a:rPr>
              <a:t>ratio of the number of shortest paths passing through a node </a:t>
            </a:r>
            <a:r>
              <a:rPr lang="en-US" altLang="ko-KR" i="1" dirty="0">
                <a:ea typeface="굴림" pitchFamily="34" charset="-127"/>
              </a:rPr>
              <a:t>v</a:t>
            </a:r>
            <a:r>
              <a:rPr lang="en-US" altLang="ko-KR" dirty="0">
                <a:ea typeface="굴림" pitchFamily="34" charset="-127"/>
              </a:rPr>
              <a:t> out of all shortest paths between all node pairs in a network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411760" y="1268760"/>
            <a:ext cx="451824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/>
              <a:t>By </a:t>
            </a:r>
            <a:r>
              <a:rPr lang="en-US" altLang="zh-TW" dirty="0" err="1"/>
              <a:t>Detweeness</a:t>
            </a:r>
            <a:r>
              <a:rPr lang="en-US" altLang="zh-TW" dirty="0"/>
              <a:t> ?</a:t>
            </a:r>
            <a:endParaRPr lang="zh-TW" altLang="en-US" dirty="0"/>
          </a:p>
        </p:txBody>
      </p:sp>
      <p:sp>
        <p:nvSpPr>
          <p:cNvPr id="6" name="向下箭號 5"/>
          <p:cNvSpPr/>
          <p:nvPr/>
        </p:nvSpPr>
        <p:spPr>
          <a:xfrm>
            <a:off x="3059832" y="2780928"/>
            <a:ext cx="144016" cy="21602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46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46733"/>
            <a:ext cx="8229600" cy="4525963"/>
          </a:xfrm>
        </p:spPr>
        <p:txBody>
          <a:bodyPr>
            <a:normAutofit/>
          </a:bodyPr>
          <a:lstStyle/>
          <a:p>
            <a:pPr lvl="1"/>
            <a:r>
              <a:rPr lang="en-US" altLang="zh-TW" dirty="0"/>
              <a:t>For node v: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Bridging coefficient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466715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49080"/>
            <a:ext cx="25527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071934" y="1357298"/>
            <a:ext cx="4786346" cy="707886"/>
          </a:xfrm>
          <a:prstGeom prst="rect">
            <a:avLst/>
          </a:prstGeom>
          <a:solidFill>
            <a:srgbClr val="CCFF9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indent="92075"/>
            <a:r>
              <a:rPr lang="en-US" altLang="zh-TW" sz="2000" dirty="0">
                <a:ea typeface="굴림" pitchFamily="34" charset="-127"/>
              </a:rPr>
              <a:t>T</a:t>
            </a:r>
            <a:r>
              <a:rPr lang="en-US" altLang="ko-KR" sz="2000" dirty="0">
                <a:ea typeface="굴림" pitchFamily="34" charset="-127"/>
              </a:rPr>
              <a:t>he average probability of leaving the direct neighbor sub-graph of a node v.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843808" y="48691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868144" y="49318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92" y="4221088"/>
            <a:ext cx="25527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2843808" y="49318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85786" y="5786454"/>
            <a:ext cx="7072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  <a:ea typeface="굴림" pitchFamily="34" charset="-127"/>
              </a:rPr>
              <a:t>Bridging Coefficient</a:t>
            </a:r>
            <a:r>
              <a:rPr lang="en-US" altLang="ko-KR" dirty="0">
                <a:ea typeface="굴림" pitchFamily="34" charset="-127"/>
              </a:rPr>
              <a:t>: a measurement that measuring the extent how well a node or edge is located between well connected regions.</a:t>
            </a:r>
          </a:p>
        </p:txBody>
      </p:sp>
      <p:cxnSp>
        <p:nvCxnSpPr>
          <p:cNvPr id="19" name="直線單箭頭接點 18"/>
          <p:cNvCxnSpPr/>
          <p:nvPr/>
        </p:nvCxnSpPr>
        <p:spPr>
          <a:xfrm rot="5400000">
            <a:off x="6322231" y="2250273"/>
            <a:ext cx="50086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072066" y="785794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δ</a:t>
            </a:r>
            <a:r>
              <a:rPr lang="en-US" altLang="zh-TW" sz="2400" i="1" dirty="0"/>
              <a:t>(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) = </a:t>
            </a:r>
            <a:r>
              <a:rPr lang="en-US" altLang="zh-TW" sz="2400" dirty="0"/>
              <a:t>|</a:t>
            </a:r>
            <a:r>
              <a:rPr lang="en-US" altLang="zh-TW" sz="2400" i="1" dirty="0"/>
              <a:t>N(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)-N(v)-v</a:t>
            </a:r>
            <a:r>
              <a:rPr lang="en-US" altLang="zh-TW" sz="2400" dirty="0"/>
              <a:t>|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9753" y="3166995"/>
            <a:ext cx="2613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 smtClean="0"/>
              <a:t>Δ</a:t>
            </a:r>
            <a:r>
              <a:rPr lang="en-US" altLang="zh-TW" dirty="0" smtClean="0"/>
              <a:t>(A) = |N(a) – N(v) - v|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=  |{</a:t>
            </a:r>
            <a:r>
              <a:rPr lang="en-US" altLang="zh-TW" dirty="0" err="1" smtClean="0"/>
              <a:t>b,c,v</a:t>
            </a:r>
            <a:r>
              <a:rPr lang="en-US" altLang="zh-TW" dirty="0" smtClean="0"/>
              <a:t>} – {</a:t>
            </a:r>
            <a:r>
              <a:rPr lang="en-US" altLang="zh-TW" dirty="0" err="1" smtClean="0"/>
              <a:t>a,d</a:t>
            </a:r>
            <a:r>
              <a:rPr lang="en-US" altLang="zh-TW" dirty="0" smtClean="0"/>
              <a:t>} - v|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=  |{</a:t>
            </a:r>
            <a:r>
              <a:rPr lang="en-US" altLang="zh-TW" dirty="0" err="1" smtClean="0"/>
              <a:t>b,c</a:t>
            </a:r>
            <a:r>
              <a:rPr lang="en-US" altLang="zh-TW" dirty="0" smtClean="0"/>
              <a:t>}| = 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-60639" y="4023888"/>
                <a:ext cx="21484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a :|{</a:t>
                </a:r>
                <a:r>
                  <a:rPr lang="en-US" altLang="zh-TW" dirty="0" err="1" smtClean="0"/>
                  <a:t>b,c</a:t>
                </a:r>
                <a:r>
                  <a:rPr lang="en-US" altLang="zh-TW" dirty="0" smtClean="0"/>
                  <a:t>}| / (3-1) = 1</a:t>
                </a:r>
              </a:p>
              <a:p>
                <a:r>
                  <a:rPr lang="en-US" altLang="zh-TW" dirty="0"/>
                  <a:t>d</a:t>
                </a:r>
                <a:r>
                  <a:rPr lang="en-US" altLang="zh-TW" dirty="0" smtClean="0"/>
                  <a:t> :|{</a:t>
                </a:r>
                <a:r>
                  <a:rPr lang="en-US" altLang="zh-TW" dirty="0" err="1" smtClean="0"/>
                  <a:t>e,f,g</a:t>
                </a:r>
                <a:r>
                  <a:rPr lang="en-US" altLang="zh-TW" dirty="0" smtClean="0"/>
                  <a:t>}| / (4-1) =1</a:t>
                </a:r>
              </a:p>
              <a:p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dirty="0" smtClean="0"/>
                  <a:t>(v) = (1 / 2)  * (1+1)</a:t>
                </a:r>
              </a:p>
              <a:p>
                <a:r>
                  <a:rPr lang="en-US" altLang="zh-TW" dirty="0" smtClean="0"/>
                  <a:t>        = 1</a:t>
                </a:r>
                <a:endParaRPr lang="en-US" altLang="zh-TW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639" y="4023888"/>
                <a:ext cx="2148473" cy="1477328"/>
              </a:xfrm>
              <a:prstGeom prst="rect">
                <a:avLst/>
              </a:prstGeom>
              <a:blipFill>
                <a:blip r:embed="rId5"/>
                <a:stretch>
                  <a:fillRect l="-2273" t="-2066" r="-1989" b="-57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2337695" y="500313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384381" y="49463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86579" y="45378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961496" y="543741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145270" y="4265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23" name="文字方塊 4"/>
          <p:cNvSpPr txBox="1"/>
          <p:nvPr/>
        </p:nvSpPr>
        <p:spPr>
          <a:xfrm>
            <a:off x="4319907" y="459283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24" name="文字方塊 4"/>
          <p:cNvSpPr txBox="1"/>
          <p:nvPr/>
        </p:nvSpPr>
        <p:spPr>
          <a:xfrm>
            <a:off x="4203911" y="524183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37550" y="761561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以</a:t>
            </a:r>
            <a:r>
              <a:rPr lang="en-US" altLang="zh-TW" dirty="0" smtClean="0">
                <a:solidFill>
                  <a:srgbClr val="FF0000"/>
                </a:solidFill>
              </a:rPr>
              <a:t>V</a:t>
            </a:r>
            <a:r>
              <a:rPr lang="zh-TW" altLang="en-US" dirty="0" smtClean="0">
                <a:solidFill>
                  <a:srgbClr val="FF0000"/>
                </a:solidFill>
              </a:rPr>
              <a:t>點來說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計算它的鄰居點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這些鄰居點彼此的關聯要越低越好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80400" y="3409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幾個鄰居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980980" y="3341865"/>
            <a:ext cx="3366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 smtClean="0"/>
              <a:t>Δ</a:t>
            </a:r>
            <a:r>
              <a:rPr lang="en-US" altLang="zh-TW" dirty="0" smtClean="0"/>
              <a:t>(d) = |{</a:t>
            </a:r>
            <a:r>
              <a:rPr lang="en-US" altLang="zh-TW" dirty="0" err="1" smtClean="0"/>
              <a:t>v,e,f,g</a:t>
            </a:r>
            <a:r>
              <a:rPr lang="en-US" altLang="zh-TW" dirty="0" smtClean="0"/>
              <a:t>}| - {</a:t>
            </a:r>
            <a:r>
              <a:rPr lang="en-US" altLang="zh-TW" dirty="0" err="1" smtClean="0"/>
              <a:t>b,c,a,e,f,d</a:t>
            </a:r>
            <a:r>
              <a:rPr lang="en-US" altLang="zh-TW" dirty="0" smtClean="0"/>
              <a:t>} -  v|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=  |{g}| = 1</a:t>
            </a:r>
          </a:p>
          <a:p>
            <a:r>
              <a:rPr lang="en-US" altLang="zh-TW" dirty="0"/>
              <a:t>d</a:t>
            </a:r>
            <a:r>
              <a:rPr lang="en-US" altLang="zh-TW" dirty="0" smtClean="0"/>
              <a:t> = 1/(4 – 1) = 1/3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354147" y="49310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479225" y="5032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31" name="文字方塊 4"/>
          <p:cNvSpPr txBox="1"/>
          <p:nvPr/>
        </p:nvSpPr>
        <p:spPr>
          <a:xfrm>
            <a:off x="7095959" y="544078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32" name="文字方塊 4"/>
          <p:cNvSpPr txBox="1"/>
          <p:nvPr/>
        </p:nvSpPr>
        <p:spPr>
          <a:xfrm>
            <a:off x="7368187" y="47805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324670" y="4139092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764485" y="44745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863716" y="541082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6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196752"/>
            <a:ext cx="90364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691680" y="5805264"/>
            <a:ext cx="2238113" cy="369332"/>
          </a:xfrm>
          <a:prstGeom prst="rect">
            <a:avLst/>
          </a:prstGeom>
          <a:solidFill>
            <a:srgbClr val="CCFF99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Bridging centrality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84168" y="5805264"/>
            <a:ext cx="2728632" cy="369332"/>
          </a:xfrm>
          <a:prstGeom prst="rect">
            <a:avLst/>
          </a:prstGeom>
          <a:solidFill>
            <a:srgbClr val="CCFF99"/>
          </a:solidFill>
        </p:spPr>
        <p:txBody>
          <a:bodyPr wrap="none" rtlCol="0">
            <a:spAutoFit/>
          </a:bodyPr>
          <a:lstStyle/>
          <a:p>
            <a:r>
              <a:rPr lang="en-US" altLang="zh-TW" dirty="0" err="1"/>
              <a:t>Betweenness</a:t>
            </a:r>
            <a:r>
              <a:rPr lang="en-US" altLang="zh-TW" dirty="0"/>
              <a:t> centrality</a:t>
            </a:r>
          </a:p>
        </p:txBody>
      </p:sp>
    </p:spTree>
    <p:extLst>
      <p:ext uri="{BB962C8B-B14F-4D97-AF65-F5344CB8AC3E}">
        <p14:creationId xmlns:p14="http://schemas.microsoft.com/office/powerpoint/2010/main" val="35924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66" name="Picture 2" descr="C:\Users\Administrator\Downloads\6_centrality_measures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4429156" cy="6643733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4786314" y="1428736"/>
            <a:ext cx="40005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Examples of </a:t>
            </a:r>
          </a:p>
          <a:p>
            <a:r>
              <a:rPr lang="en-US" sz="2400" dirty="0"/>
              <a:t>A) </a:t>
            </a:r>
            <a:r>
              <a:rPr lang="en-US" sz="2400" dirty="0" err="1">
                <a:hlinkClick r:id="rId3" tooltip="Betweenness centrality"/>
              </a:rPr>
              <a:t>Betweenness</a:t>
            </a:r>
            <a:r>
              <a:rPr lang="en-US" sz="2400" dirty="0">
                <a:hlinkClick r:id="rId3" tooltip="Betweenness centrality"/>
              </a:rPr>
              <a:t>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B)</a:t>
            </a:r>
            <a:r>
              <a:rPr lang="zh-TW" altLang="en-US" sz="2400" dirty="0"/>
              <a:t> </a:t>
            </a:r>
            <a:r>
              <a:rPr lang="en-US" sz="2400" dirty="0">
                <a:hlinkClick r:id="rId4" tooltip="Closeness centrality"/>
              </a:rPr>
              <a:t>Closeness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C) </a:t>
            </a:r>
            <a:r>
              <a:rPr lang="en-US" sz="2400" dirty="0">
                <a:hlinkClick r:id="rId5" tooltip="Eigenvector centrality"/>
              </a:rPr>
              <a:t>Eigenvector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D)</a:t>
            </a:r>
            <a:r>
              <a:rPr lang="en-US" sz="2400" dirty="0">
                <a:hlinkClick r:id="rId6" tooltip="Degree centrality"/>
              </a:rPr>
              <a:t>Degree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E) </a:t>
            </a:r>
            <a:r>
              <a:rPr lang="en-US" sz="2400" dirty="0">
                <a:hlinkClick r:id="rId7" tooltip="Harmonic centrality (page does not exist)"/>
              </a:rPr>
              <a:t>Harmonic centrality</a:t>
            </a:r>
            <a:r>
              <a:rPr lang="en-US" sz="2400" dirty="0"/>
              <a:t> </a:t>
            </a:r>
          </a:p>
          <a:p>
            <a:r>
              <a:rPr lang="en-US" sz="2400" dirty="0"/>
              <a:t>F) </a:t>
            </a:r>
            <a:r>
              <a:rPr lang="en-US" sz="2400" dirty="0">
                <a:hlinkClick r:id="rId8" tooltip="Katz centrality"/>
              </a:rPr>
              <a:t>Katz centrality</a:t>
            </a:r>
            <a:r>
              <a:rPr lang="en-US" sz="2400" dirty="0"/>
              <a:t> of the same graph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Edge Betweenness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charset="-122"/>
              </a:rPr>
              <a:t>The strength of a tie can be measured by </a:t>
            </a:r>
            <a:r>
              <a:rPr lang="en-US" altLang="zh-TW" sz="2400">
                <a:solidFill>
                  <a:srgbClr val="0000FF"/>
                </a:solidFill>
                <a:ea typeface="宋体" charset="-122"/>
              </a:rPr>
              <a:t>edge betweenness </a:t>
            </a:r>
          </a:p>
          <a:p>
            <a:r>
              <a:rPr lang="en-US" altLang="zh-TW" sz="2400">
                <a:solidFill>
                  <a:srgbClr val="0000FF"/>
                </a:solidFill>
                <a:ea typeface="宋体" charset="-122"/>
              </a:rPr>
              <a:t>Edge betweenness: </a:t>
            </a:r>
            <a:r>
              <a:rPr lang="en-US" altLang="zh-TW" sz="2400">
                <a:ea typeface="宋体" charset="-122"/>
              </a:rPr>
              <a:t>the number of shortest paths that pass along with the edge</a:t>
            </a: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pPr>
              <a:buFont typeface="Arial" charset="0"/>
              <a:buNone/>
            </a:pPr>
            <a:endParaRPr lang="en-US" altLang="zh-TW" sz="2400">
              <a:ea typeface="宋体" charset="-122"/>
            </a:endParaRPr>
          </a:p>
          <a:p>
            <a:r>
              <a:rPr lang="en-US" altLang="zh-TW" sz="2400">
                <a:ea typeface="宋体" charset="-122"/>
              </a:rPr>
              <a:t>The edge with higher betweenness tends to be the </a:t>
            </a:r>
            <a:r>
              <a:rPr lang="en-US" altLang="zh-TW" sz="2400" u="sng">
                <a:ea typeface="宋体" charset="-122"/>
              </a:rPr>
              <a:t>bridge</a:t>
            </a:r>
            <a:r>
              <a:rPr lang="en-US" altLang="zh-TW" sz="2400">
                <a:ea typeface="宋体" charset="-122"/>
              </a:rPr>
              <a:t> between two communities. </a:t>
            </a: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4800600" y="5440363"/>
            <a:ext cx="2819400" cy="1371600"/>
            <a:chOff x="0" y="0"/>
            <a:chExt cx="2819400" cy="1371600"/>
          </a:xfrm>
        </p:grpSpPr>
        <p:sp>
          <p:nvSpPr>
            <p:cNvPr id="40965" name="Oval 3"/>
            <p:cNvSpPr>
              <a:spLocks noChangeArrowheads="1"/>
            </p:cNvSpPr>
            <p:nvPr/>
          </p:nvSpPr>
          <p:spPr bwMode="auto">
            <a:xfrm>
              <a:off x="0" y="0"/>
              <a:ext cx="990600" cy="13716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6" name="Oval 4"/>
            <p:cNvSpPr>
              <a:spLocks noChangeArrowheads="1"/>
            </p:cNvSpPr>
            <p:nvPr/>
          </p:nvSpPr>
          <p:spPr bwMode="auto">
            <a:xfrm>
              <a:off x="1752600" y="0"/>
              <a:ext cx="1066800" cy="13716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7" name="Oval 5"/>
            <p:cNvSpPr>
              <a:spLocks noChangeArrowheads="1"/>
            </p:cNvSpPr>
            <p:nvPr/>
          </p:nvSpPr>
          <p:spPr bwMode="auto">
            <a:xfrm>
              <a:off x="152400" y="22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8" name="Oval 6"/>
            <p:cNvSpPr>
              <a:spLocks noChangeArrowheads="1"/>
            </p:cNvSpPr>
            <p:nvPr/>
          </p:nvSpPr>
          <p:spPr bwMode="auto">
            <a:xfrm>
              <a:off x="609600" y="457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9" name="Oval 7"/>
            <p:cNvSpPr>
              <a:spLocks noChangeArrowheads="1"/>
            </p:cNvSpPr>
            <p:nvPr/>
          </p:nvSpPr>
          <p:spPr bwMode="auto">
            <a:xfrm>
              <a:off x="228600" y="838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cxnSp>
          <p:nvCxnSpPr>
            <p:cNvPr id="40970" name="Straight Connector 8"/>
            <p:cNvCxnSpPr>
              <a:cxnSpLocks noChangeShapeType="1"/>
              <a:stCxn id="40968" idx="6"/>
              <a:endCxn id="40976" idx="2"/>
            </p:cNvCxnSpPr>
            <p:nvPr/>
          </p:nvCxnSpPr>
          <p:spPr bwMode="auto">
            <a:xfrm>
              <a:off x="914400" y="609600"/>
              <a:ext cx="990600" cy="1524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71" name="Straight Connector 9"/>
            <p:cNvCxnSpPr>
              <a:cxnSpLocks noChangeShapeType="1"/>
              <a:stCxn id="40967" idx="5"/>
              <a:endCxn id="40968" idx="2"/>
            </p:cNvCxnSpPr>
            <p:nvPr/>
          </p:nvCxnSpPr>
          <p:spPr bwMode="auto">
            <a:xfrm rot="16200000" flipH="1">
              <a:off x="450662" y="450661"/>
              <a:ext cx="120837" cy="1970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72" name="Straight Connector 10"/>
            <p:cNvCxnSpPr>
              <a:cxnSpLocks noChangeShapeType="1"/>
              <a:stCxn id="40967" idx="4"/>
              <a:endCxn id="40969" idx="0"/>
            </p:cNvCxnSpPr>
            <p:nvPr/>
          </p:nvCxnSpPr>
          <p:spPr bwMode="auto">
            <a:xfrm rot="16200000" flipH="1">
              <a:off x="190500" y="647700"/>
              <a:ext cx="304800" cy="76200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73" name="Straight Connector 11"/>
            <p:cNvCxnSpPr>
              <a:cxnSpLocks noChangeShapeType="1"/>
              <a:stCxn id="40969" idx="7"/>
              <a:endCxn id="40968" idx="3"/>
            </p:cNvCxnSpPr>
            <p:nvPr/>
          </p:nvCxnSpPr>
          <p:spPr bwMode="auto">
            <a:xfrm rot="5400000" flipH="1" flipV="1">
              <a:off x="488763" y="717363"/>
              <a:ext cx="165474" cy="165474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0974" name="Oval 12"/>
            <p:cNvSpPr>
              <a:spLocks noChangeArrowheads="1"/>
            </p:cNvSpPr>
            <p:nvPr/>
          </p:nvSpPr>
          <p:spPr bwMode="auto">
            <a:xfrm>
              <a:off x="2133600" y="152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5" name="Oval 13"/>
            <p:cNvSpPr>
              <a:spLocks noChangeArrowheads="1"/>
            </p:cNvSpPr>
            <p:nvPr/>
          </p:nvSpPr>
          <p:spPr bwMode="auto">
            <a:xfrm>
              <a:off x="2438400" y="533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6" name="Oval 14"/>
            <p:cNvSpPr>
              <a:spLocks noChangeArrowheads="1"/>
            </p:cNvSpPr>
            <p:nvPr/>
          </p:nvSpPr>
          <p:spPr bwMode="auto">
            <a:xfrm>
              <a:off x="1905000" y="609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7" name="Oval 15"/>
            <p:cNvSpPr>
              <a:spLocks noChangeArrowheads="1"/>
            </p:cNvSpPr>
            <p:nvPr/>
          </p:nvSpPr>
          <p:spPr bwMode="auto">
            <a:xfrm>
              <a:off x="2209800" y="914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cxnSp>
          <p:nvCxnSpPr>
            <p:cNvPr id="40978" name="Straight Connector 16"/>
            <p:cNvCxnSpPr>
              <a:cxnSpLocks noChangeShapeType="1"/>
              <a:stCxn id="40974" idx="3"/>
              <a:endCxn id="40976" idx="0"/>
            </p:cNvCxnSpPr>
            <p:nvPr/>
          </p:nvCxnSpPr>
          <p:spPr bwMode="auto">
            <a:xfrm rot="5400000">
              <a:off x="2019300" y="450662"/>
              <a:ext cx="197037" cy="1208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79" name="Straight Connector 17"/>
            <p:cNvCxnSpPr>
              <a:cxnSpLocks noChangeShapeType="1"/>
              <a:stCxn id="40976" idx="5"/>
              <a:endCxn id="40977" idx="1"/>
            </p:cNvCxnSpPr>
            <p:nvPr/>
          </p:nvCxnSpPr>
          <p:spPr bwMode="auto">
            <a:xfrm rot="16200000" flipH="1">
              <a:off x="2165163" y="869763"/>
              <a:ext cx="89274" cy="89274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80" name="Straight Connector 18"/>
            <p:cNvCxnSpPr>
              <a:cxnSpLocks noChangeShapeType="1"/>
              <a:stCxn id="40974" idx="5"/>
              <a:endCxn id="40975" idx="0"/>
            </p:cNvCxnSpPr>
            <p:nvPr/>
          </p:nvCxnSpPr>
          <p:spPr bwMode="auto">
            <a:xfrm rot="16200000" flipH="1">
              <a:off x="2431862" y="374461"/>
              <a:ext cx="120837" cy="1970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81" name="Straight Connector 19"/>
            <p:cNvCxnSpPr>
              <a:cxnSpLocks noChangeShapeType="1"/>
              <a:stCxn id="40977" idx="7"/>
              <a:endCxn id="40975" idx="4"/>
            </p:cNvCxnSpPr>
            <p:nvPr/>
          </p:nvCxnSpPr>
          <p:spPr bwMode="auto">
            <a:xfrm rot="5400000" flipH="1" flipV="1">
              <a:off x="2469962" y="838200"/>
              <a:ext cx="120837" cy="1208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0982" name="Picture 21" descr="network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157538"/>
            <a:ext cx="408622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3" name="TextBox 22"/>
          <p:cNvSpPr txBox="1">
            <a:spLocks noChangeArrowheads="1"/>
          </p:cNvSpPr>
          <p:nvPr/>
        </p:nvSpPr>
        <p:spPr bwMode="auto">
          <a:xfrm>
            <a:off x="5257800" y="3157538"/>
            <a:ext cx="34290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The edge betweenness of e(1, 2) is 4 (=6/2 + 1), as all the shortest paths from 2 to {4, 5, 6, 7, 8, 9} have to either pass e(1, 2) or e(2, 3), and e(1,2) is the shortest path between 1 and 2</a:t>
            </a:r>
          </a:p>
        </p:txBody>
      </p:sp>
      <p:sp>
        <p:nvSpPr>
          <p:cNvPr id="40984" name="Slide Number Placeholder 24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7B8C2414-1CEE-374D-8C99-4A299F1ED0B4}" type="slidenum">
              <a:rPr lang="en-US" altLang="zh-TW" sz="1200">
                <a:solidFill>
                  <a:srgbClr val="898989"/>
                </a:solidFill>
              </a:rPr>
              <a:pPr algn="r"/>
              <a:t>45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>
                <a:ea typeface="宋体" charset="-122"/>
              </a:rPr>
              <a:t>Divisive clustering based on edge betweenness</a:t>
            </a:r>
          </a:p>
        </p:txBody>
      </p:sp>
      <p:pic>
        <p:nvPicPr>
          <p:cNvPr id="43011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0363"/>
            <a:ext cx="408463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914525"/>
            <a:ext cx="2540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divisive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9525"/>
            <a:ext cx="3736975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/>
          <p:cNvSpPr txBox="1">
            <a:spLocks noChangeArrowheads="1"/>
          </p:cNvSpPr>
          <p:nvPr/>
        </p:nvSpPr>
        <p:spPr bwMode="auto">
          <a:xfrm>
            <a:off x="5173663" y="4032250"/>
            <a:ext cx="3754437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After remove e(4,5),  the betweenness  of </a:t>
            </a:r>
            <a:r>
              <a:rPr lang="en-US" altLang="zh-TW">
                <a:solidFill>
                  <a:srgbClr val="0000FF"/>
                </a:solidFill>
              </a:rPr>
              <a:t>e(4, 6)</a:t>
            </a:r>
            <a:r>
              <a:rPr lang="en-US" altLang="zh-TW"/>
              <a:t> </a:t>
            </a:r>
            <a:r>
              <a:rPr lang="en-US" altLang="zh-TW">
                <a:solidFill>
                  <a:srgbClr val="0000FF"/>
                </a:solidFill>
              </a:rPr>
              <a:t>becomes 20</a:t>
            </a:r>
            <a:r>
              <a:rPr lang="en-US" altLang="zh-TW"/>
              <a:t>, which is the highest;</a:t>
            </a:r>
          </a:p>
          <a:p>
            <a:endParaRPr lang="en-US" altLang="zh-TW"/>
          </a:p>
          <a:p>
            <a:r>
              <a:rPr lang="en-US" altLang="zh-TW"/>
              <a:t>After remove e(4,6),   the edge  </a:t>
            </a:r>
            <a:r>
              <a:rPr lang="en-US" altLang="zh-TW">
                <a:solidFill>
                  <a:srgbClr val="0000FF"/>
                </a:solidFill>
              </a:rPr>
              <a:t>e(7,9) </a:t>
            </a:r>
            <a:r>
              <a:rPr lang="en-US" altLang="zh-TW"/>
              <a:t>has the highest betweenness value </a:t>
            </a:r>
            <a:r>
              <a:rPr lang="en-US" altLang="zh-TW">
                <a:solidFill>
                  <a:srgbClr val="0000FF"/>
                </a:solidFill>
              </a:rPr>
              <a:t>4</a:t>
            </a:r>
            <a:r>
              <a:rPr lang="en-US" altLang="zh-TW"/>
              <a:t>, and should be removed. </a:t>
            </a:r>
          </a:p>
        </p:txBody>
      </p:sp>
      <p:sp>
        <p:nvSpPr>
          <p:cNvPr id="43015" name="TextBox 7"/>
          <p:cNvSpPr txBox="1">
            <a:spLocks noChangeArrowheads="1"/>
          </p:cNvSpPr>
          <p:nvPr/>
        </p:nvSpPr>
        <p:spPr bwMode="auto">
          <a:xfrm>
            <a:off x="5730875" y="1484313"/>
            <a:ext cx="2557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Initial betweenness value</a:t>
            </a:r>
          </a:p>
        </p:txBody>
      </p:sp>
      <p:sp>
        <p:nvSpPr>
          <p:cNvPr id="43016" name="Right Arrow 8"/>
          <p:cNvSpPr>
            <a:spLocks noChangeArrowheads="1"/>
          </p:cNvSpPr>
          <p:nvPr/>
        </p:nvSpPr>
        <p:spPr bwMode="auto">
          <a:xfrm>
            <a:off x="4721225" y="2343150"/>
            <a:ext cx="823913" cy="344488"/>
          </a:xfrm>
          <a:prstGeom prst="rightArrow">
            <a:avLst>
              <a:gd name="adj1" fmla="val 50000"/>
              <a:gd name="adj2" fmla="val 50082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43017" name="Left Arrow 10"/>
          <p:cNvSpPr>
            <a:spLocks noChangeArrowheads="1"/>
          </p:cNvSpPr>
          <p:nvPr/>
        </p:nvSpPr>
        <p:spPr bwMode="auto">
          <a:xfrm>
            <a:off x="3813175" y="4770438"/>
            <a:ext cx="1173163" cy="411162"/>
          </a:xfrm>
          <a:prstGeom prst="leftArrow">
            <a:avLst>
              <a:gd name="adj1" fmla="val 50000"/>
              <a:gd name="adj2" fmla="val 50025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43018" name="Slide Number Placeholder 9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75D55977-23B1-0646-B714-C205946949A4}" type="slidenum">
              <a:rPr lang="en-US" altLang="zh-TW" sz="1200">
                <a:solidFill>
                  <a:srgbClr val="898989"/>
                </a:solidFill>
              </a:rPr>
              <a:pPr algn="r"/>
              <a:t>46</a:t>
            </a:fld>
            <a:endParaRPr lang="en-US" altLang="zh-TW" sz="1200">
              <a:solidFill>
                <a:srgbClr val="898989"/>
              </a:solidFill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6491288"/>
            <a:ext cx="685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400"/>
            <a:r>
              <a:rPr lang="en-US" altLang="zh-TW">
                <a:latin typeface="Arial" charset="0"/>
              </a:rPr>
              <a:t>Idea: progressively removing edges with the highest betweenness</a:t>
            </a:r>
          </a:p>
        </p:txBody>
      </p:sp>
    </p:spTree>
    <p:extLst>
      <p:ext uri="{BB962C8B-B14F-4D97-AF65-F5344CB8AC3E}">
        <p14:creationId xmlns:p14="http://schemas.microsoft.com/office/powerpoint/2010/main" val="6819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>
                <a:ea typeface="宋体" charset="-122"/>
              </a:rPr>
              <a:t>Agglomerative Hierarchical Clustering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800" dirty="0">
                <a:ea typeface="宋体" charset="-122"/>
              </a:rPr>
              <a:t>Initialize each node as a community</a:t>
            </a:r>
          </a:p>
          <a:p>
            <a:r>
              <a:rPr lang="en-US" altLang="zh-TW" sz="2800" dirty="0">
                <a:ea typeface="宋体" charset="-122"/>
              </a:rPr>
              <a:t>Merge communities successively into larger communities following a certain criterion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349250" y="4149725"/>
            <a:ext cx="8686800" cy="1223963"/>
            <a:chOff x="0" y="0"/>
            <a:chExt cx="8686800" cy="1223665"/>
          </a:xfrm>
        </p:grpSpPr>
        <p:pic>
          <p:nvPicPr>
            <p:cNvPr id="44037" name="Picture 3" descr="dendrogram.pd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166" y="35591"/>
              <a:ext cx="4971634" cy="1188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Picture 5" descr="network.pd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65522" cy="1129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Right Arrow 6"/>
            <p:cNvSpPr>
              <a:spLocks noChangeArrowheads="1"/>
            </p:cNvSpPr>
            <p:nvPr/>
          </p:nvSpPr>
          <p:spPr bwMode="auto">
            <a:xfrm>
              <a:off x="3200360" y="209989"/>
              <a:ext cx="822960" cy="250105"/>
            </a:xfrm>
            <a:prstGeom prst="rightArrow">
              <a:avLst>
                <a:gd name="adj1" fmla="val 50000"/>
                <a:gd name="adj2" fmla="val 4999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algn="ctr" rotWithShape="0">
                <a:srgbClr val="000000">
                  <a:alpha val="34000"/>
                </a:srgbClr>
              </a:outerShdw>
            </a:effec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4040" name="Slide Number Placeholder 8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8B14AA78-84C8-3F44-AED4-066456DE8B22}" type="slidenum">
              <a:rPr lang="en-US" altLang="zh-TW" sz="1200">
                <a:solidFill>
                  <a:srgbClr val="898989"/>
                </a:solidFill>
              </a:rPr>
              <a:pPr algn="r"/>
              <a:t>47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>
                <a:solidFill>
                  <a:srgbClr val="FF0000"/>
                </a:solidFill>
              </a:rPr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11729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 Random Walk?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Given a graph and a starting point (node), we select a neighbor of it at random, and move to this neighbor;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Then we select a neighbor of this node and move to it, and so on;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(random) sequence of nodes selected this way is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random walk </a:t>
            </a:r>
            <a:r>
              <a:rPr lang="en-US" dirty="0"/>
              <a:t>on the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structure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groups of vertices within which connections are dense but between which they are sparser.</a:t>
            </a:r>
            <a:endParaRPr lang="en-US" altLang="zh-TW"/>
          </a:p>
          <a:p>
            <a:pPr lvl="1">
              <a:lnSpc>
                <a:spcPct val="90000"/>
              </a:lnSpc>
            </a:pPr>
            <a:r>
              <a:rPr lang="en-US" altLang="zh-TW" sz="2500">
                <a:ea typeface="宋体" pitchFamily="2" charset="-122"/>
              </a:rPr>
              <a:t>a.k.a.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group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community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cluster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module</a:t>
            </a:r>
            <a:r>
              <a:rPr lang="en-US" altLang="zh-TW" sz="2500">
                <a:ea typeface="宋体" pitchFamily="2" charset="-122"/>
              </a:rPr>
              <a:t> in different contexts</a:t>
            </a:r>
            <a:endParaRPr lang="en-US"/>
          </a:p>
          <a:p>
            <a:r>
              <a:rPr lang="en-US"/>
              <a:t>Within-group( intra-group) edges.</a:t>
            </a:r>
          </a:p>
          <a:p>
            <a:pPr lvl="1"/>
            <a:r>
              <a:rPr lang="en-US"/>
              <a:t>High density</a:t>
            </a:r>
          </a:p>
          <a:p>
            <a:r>
              <a:rPr lang="en-US"/>
              <a:t>Between-group( inter-group) edges.</a:t>
            </a:r>
          </a:p>
          <a:p>
            <a:pPr lvl="1"/>
            <a:r>
              <a:rPr lang="en-US"/>
              <a:t>Low density.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8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7781-7425-462B-B9AF-A065E8D0699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543800" cy="509588"/>
          </a:xfrm>
        </p:spPr>
        <p:txBody>
          <a:bodyPr>
            <a:normAutofit fontScale="90000"/>
          </a:bodyPr>
          <a:lstStyle/>
          <a:p>
            <a:r>
              <a:rPr lang="en-US" altLang="zh-TW" sz="4000" b="1"/>
              <a:t>An example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971800"/>
            <a:ext cx="3140075" cy="461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 b="1"/>
              <a:t>Adjacency matrix A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4724400" y="2971800"/>
            <a:ext cx="2563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>
                <a:latin typeface="Comic Sans MS" pitchFamily="66" charset="0"/>
              </a:rPr>
              <a:t>Transition matrix P</a:t>
            </a:r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990600" y="1447800"/>
            <a:ext cx="21336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latin typeface="Calibri" pitchFamily="34" charset="0"/>
            </a:endParaRPr>
          </a:p>
        </p:txBody>
      </p:sp>
      <p:pic>
        <p:nvPicPr>
          <p:cNvPr id="6151" name="Picture 6" descr="A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1981200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724400" y="1447800"/>
            <a:ext cx="2362200" cy="1295400"/>
            <a:chOff x="2832" y="912"/>
            <a:chExt cx="1488" cy="816"/>
          </a:xfrm>
        </p:grpSpPr>
        <p:sp>
          <p:nvSpPr>
            <p:cNvPr id="6178" name="Rectangle 8"/>
            <p:cNvSpPr>
              <a:spLocks noChangeArrowheads="1"/>
            </p:cNvSpPr>
            <p:nvPr/>
          </p:nvSpPr>
          <p:spPr bwMode="auto">
            <a:xfrm>
              <a:off x="2832" y="912"/>
              <a:ext cx="14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pic>
          <p:nvPicPr>
            <p:cNvPr id="6179" name="Picture 9" descr="P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76" y="960"/>
              <a:ext cx="1248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219200" y="3962400"/>
            <a:ext cx="2743200" cy="1752600"/>
            <a:chOff x="1056" y="1632"/>
            <a:chExt cx="1728" cy="1104"/>
          </a:xfrm>
        </p:grpSpPr>
        <p:sp>
          <p:nvSpPr>
            <p:cNvPr id="6167" name="Oval 15"/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A</a:t>
              </a:r>
            </a:p>
          </p:txBody>
        </p:sp>
        <p:sp>
          <p:nvSpPr>
            <p:cNvPr id="6168" name="Oval 16"/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B</a:t>
              </a:r>
            </a:p>
          </p:txBody>
        </p:sp>
        <p:sp>
          <p:nvSpPr>
            <p:cNvPr id="6169" name="Oval 17"/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C</a:t>
              </a:r>
            </a:p>
          </p:txBody>
        </p:sp>
        <p:sp>
          <p:nvSpPr>
            <p:cNvPr id="6170" name="Line 18"/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1" name="Line 19"/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2" name="Line 20"/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3" name="Freeform 21"/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  <a:gd name="T9" fmla="*/ 0 w 576"/>
                <a:gd name="T10" fmla="*/ 0 h 720"/>
                <a:gd name="T11" fmla="*/ 576 w 576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74" name="Text Box 22"/>
            <p:cNvSpPr txBox="1">
              <a:spLocks noChangeArrowheads="1"/>
            </p:cNvSpPr>
            <p:nvPr/>
          </p:nvSpPr>
          <p:spPr bwMode="auto">
            <a:xfrm>
              <a:off x="1248" y="182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5" name="Text Box 23"/>
            <p:cNvSpPr txBox="1">
              <a:spLocks noChangeArrowheads="1"/>
            </p:cNvSpPr>
            <p:nvPr/>
          </p:nvSpPr>
          <p:spPr bwMode="auto">
            <a:xfrm>
              <a:off x="1488" y="2496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6" name="Text Box 24"/>
            <p:cNvSpPr txBox="1">
              <a:spLocks noChangeArrowheads="1"/>
            </p:cNvSpPr>
            <p:nvPr/>
          </p:nvSpPr>
          <p:spPr bwMode="auto">
            <a:xfrm>
              <a:off x="2400" y="1968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7" name="Text Box 25"/>
            <p:cNvSpPr txBox="1">
              <a:spLocks noChangeArrowheads="1"/>
            </p:cNvSpPr>
            <p:nvPr/>
          </p:nvSpPr>
          <p:spPr bwMode="auto">
            <a:xfrm>
              <a:off x="1776" y="206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724400" y="3886200"/>
            <a:ext cx="2743200" cy="1752600"/>
            <a:chOff x="1056" y="1632"/>
            <a:chExt cx="1728" cy="1104"/>
          </a:xfrm>
        </p:grpSpPr>
        <p:sp>
          <p:nvSpPr>
            <p:cNvPr id="6156" name="Oval 27"/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7" name="Oval 28"/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8" name="Oval 29"/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9" name="Line 30"/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0" name="Line 31"/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1" name="Line 32"/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2" name="Freeform 33"/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  <a:gd name="T9" fmla="*/ 0 w 576"/>
                <a:gd name="T10" fmla="*/ 0 h 720"/>
                <a:gd name="T11" fmla="*/ 576 w 576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63" name="Text Box 34"/>
            <p:cNvSpPr txBox="1">
              <a:spLocks noChangeArrowheads="1"/>
            </p:cNvSpPr>
            <p:nvPr/>
          </p:nvSpPr>
          <p:spPr bwMode="auto">
            <a:xfrm>
              <a:off x="1248" y="182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64" name="Text Box 35"/>
            <p:cNvSpPr txBox="1">
              <a:spLocks noChangeArrowheads="1"/>
            </p:cNvSpPr>
            <p:nvPr/>
          </p:nvSpPr>
          <p:spPr bwMode="auto">
            <a:xfrm>
              <a:off x="1488" y="2496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1/2</a:t>
              </a:r>
            </a:p>
          </p:txBody>
        </p:sp>
        <p:sp>
          <p:nvSpPr>
            <p:cNvPr id="6165" name="Text Box 36"/>
            <p:cNvSpPr txBox="1">
              <a:spLocks noChangeArrowheads="1"/>
            </p:cNvSpPr>
            <p:nvPr/>
          </p:nvSpPr>
          <p:spPr bwMode="auto">
            <a:xfrm>
              <a:off x="2400" y="1968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1/2</a:t>
              </a:r>
            </a:p>
          </p:txBody>
        </p:sp>
        <p:sp>
          <p:nvSpPr>
            <p:cNvPr id="6166" name="Text Box 37"/>
            <p:cNvSpPr txBox="1">
              <a:spLocks noChangeArrowheads="1"/>
            </p:cNvSpPr>
            <p:nvPr/>
          </p:nvSpPr>
          <p:spPr bwMode="auto">
            <a:xfrm>
              <a:off x="1776" y="206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</p:grpSp>
      <p:sp>
        <p:nvSpPr>
          <p:cNvPr id="6155" name="TextBox 34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216090" y="105968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　　 </a:t>
            </a:r>
            <a:r>
              <a:rPr lang="en-US" altLang="zh-TW" dirty="0" smtClean="0"/>
              <a:t>B</a:t>
            </a:r>
            <a:r>
              <a:rPr lang="zh-TW" altLang="en-US" dirty="0" smtClean="0"/>
              <a:t>　　    </a:t>
            </a:r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3142" y="1591270"/>
            <a:ext cx="317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</a:p>
          <a:p>
            <a:r>
              <a:rPr lang="en-US" altLang="zh-TW" dirty="0" smtClean="0"/>
              <a:t>B</a:t>
            </a:r>
          </a:p>
          <a:p>
            <a:r>
              <a:rPr lang="en-US" altLang="zh-TW" dirty="0"/>
              <a:t>C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FD59-6FF8-4FD0-B4DA-241AD4F6FE59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7175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7179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2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3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7185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7186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7187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7173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7174" name="TextBox 18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72764-5805-4672-BB9F-429BAF4A796E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8216" name="Oval 20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7" name="Oval 21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8" name="Oval 22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9" name="Line 23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0" name="Line 24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1" name="Line 25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2" name="Freeform 26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23" name="Text Box 27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8224" name="Text Box 28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25" name="Text Box 29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26" name="Text Box 30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8215" name="Picture 31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197" name="Text Box 34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 AB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8201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8203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8204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8205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8206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7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8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9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0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8211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12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13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8199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8200" name="TextBox 48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6F4-0D63-47FD-8456-61DF34F41C3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9255" name="Oval 19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6" name="Oval 20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7" name="Oval 21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8" name="Line 22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59" name="Line 23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60" name="Line 24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61" name="Freeform 25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62" name="Text Box 26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63" name="Text Box 27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64" name="Text Box 28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65" name="Text Box 29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9254" name="Picture 30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1" name="Text Box 32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AB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066800" y="3810000"/>
            <a:ext cx="2743200" cy="2428875"/>
            <a:chOff x="672" y="1488"/>
            <a:chExt cx="1728" cy="1530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9242" name="Oval 35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3" name="Oval 36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4" name="Oval 37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5" name="Line 38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6" name="Line 39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7" name="Line 40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8" name="Freeform 41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9" name="Text Box 42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50" name="Text Box 43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51" name="Text Box 44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52" name="Text Box 45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9241" name="Picture 46" descr="m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3" name="Text Box 47"/>
          <p:cNvSpPr txBox="1">
            <a:spLocks noChangeArrowheads="1"/>
          </p:cNvSpPr>
          <p:nvPr/>
        </p:nvSpPr>
        <p:spPr bwMode="auto">
          <a:xfrm>
            <a:off x="2971800" y="3581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t=2, ABC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9227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9229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9230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9231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9232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3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4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5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36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37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38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39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9225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9226" name="TextBox 63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90D3-BB47-45C4-9905-9A80C3687D3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10295" name="Oval 19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6" name="Oval 20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7" name="Oval 21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8" name="Line 22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99" name="Line 23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00" name="Line 24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01" name="Freeform 25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302" name="Text Box 26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303" name="Text Box 27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304" name="Text Box 28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305" name="Text Box 29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94" name="Picture 30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5" name="Text Box 32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AB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066800" y="3810000"/>
            <a:ext cx="2743200" cy="2428875"/>
            <a:chOff x="672" y="1488"/>
            <a:chExt cx="1728" cy="1530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10282" name="Oval 35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3" name="Oval 36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4" name="Oval 37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5" name="Line 38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6" name="Line 39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7" name="Line 40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8" name="Freeform 41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9" name="Text Box 42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90" name="Text Box 43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91" name="Text Box 44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92" name="Text Box 45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81" name="Picture 46" descr="m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7" name="Text Box 47"/>
          <p:cNvSpPr txBox="1">
            <a:spLocks noChangeArrowheads="1"/>
          </p:cNvSpPr>
          <p:nvPr/>
        </p:nvSpPr>
        <p:spPr bwMode="auto">
          <a:xfrm>
            <a:off x="2971800" y="3581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t=2, ABC</a:t>
            </a:r>
          </a:p>
        </p:txBody>
      </p: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410200" y="3581400"/>
            <a:ext cx="3200400" cy="2286000"/>
            <a:chOff x="3456" y="1248"/>
            <a:chExt cx="2016" cy="1440"/>
          </a:xfrm>
        </p:grpSpPr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3744" y="1584"/>
              <a:ext cx="1728" cy="1104"/>
              <a:chOff x="1056" y="1632"/>
              <a:chExt cx="1728" cy="1104"/>
            </a:xfrm>
          </p:grpSpPr>
          <p:sp>
            <p:nvSpPr>
              <p:cNvPr id="10269" name="Oval 50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0" name="Oval 51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1" name="Oval 52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2" name="Line 53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3" name="Line 54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4" name="Line 55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5" name="Freeform 56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6" name="Text Box 57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77" name="Text Box 58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78" name="Text Box 59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79" name="Text Box 60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67" name="Picture 61" descr="ma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16" y="1248"/>
              <a:ext cx="248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8" name="Picture 62" descr="ma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56" y="2016"/>
              <a:ext cx="2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9" name="Text Box 63"/>
          <p:cNvSpPr txBox="1">
            <a:spLocks noChangeArrowheads="1"/>
          </p:cNvSpPr>
          <p:nvPr/>
        </p:nvSpPr>
        <p:spPr bwMode="auto">
          <a:xfrm>
            <a:off x="7620000" y="3657600"/>
            <a:ext cx="1295400" cy="784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t=3, ABCA</a:t>
            </a:r>
          </a:p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       ABCB</a:t>
            </a: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10253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10255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256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10257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0258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59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60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61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62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63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64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65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10251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10252" name="TextBox 79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90600" y="1371600"/>
            <a:ext cx="7162800" cy="5105400"/>
            <a:chOff x="1152" y="1344"/>
            <a:chExt cx="3408" cy="2064"/>
          </a:xfrm>
        </p:grpSpPr>
        <p:sp>
          <p:nvSpPr>
            <p:cNvPr id="371715" name="Oval 3"/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</a:p>
          </p:txBody>
        </p:sp>
        <p:sp>
          <p:nvSpPr>
            <p:cNvPr id="371716" name="Oval 4"/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  <a:ea typeface="新細明體" pitchFamily="18" charset="-120"/>
                </a:rPr>
                <a:t>4</a:t>
              </a:r>
            </a:p>
          </p:txBody>
        </p:sp>
        <p:sp>
          <p:nvSpPr>
            <p:cNvPr id="371717" name="Oval 5"/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3</a:t>
              </a:r>
            </a:p>
          </p:txBody>
        </p:sp>
        <p:sp>
          <p:nvSpPr>
            <p:cNvPr id="371718" name="Oval 6"/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2</a:t>
              </a:r>
            </a:p>
          </p:txBody>
        </p:sp>
        <p:sp>
          <p:nvSpPr>
            <p:cNvPr id="371719" name="Oval 7"/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5</a:t>
              </a:r>
            </a:p>
          </p:txBody>
        </p:sp>
        <p:sp>
          <p:nvSpPr>
            <p:cNvPr id="371720" name="Oval 8"/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6</a:t>
              </a:r>
            </a:p>
          </p:txBody>
        </p:sp>
        <p:sp>
          <p:nvSpPr>
            <p:cNvPr id="371721" name="Oval 9"/>
            <p:cNvSpPr>
              <a:spLocks noChangeArrowheads="1"/>
            </p:cNvSpPr>
            <p:nvPr/>
          </p:nvSpPr>
          <p:spPr bwMode="auto">
            <a:xfrm>
              <a:off x="2640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7</a:t>
              </a:r>
            </a:p>
          </p:txBody>
        </p:sp>
        <p:sp>
          <p:nvSpPr>
            <p:cNvPr id="371722" name="Oval 10"/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9</a:t>
              </a:r>
            </a:p>
          </p:txBody>
        </p:sp>
        <p:sp>
          <p:nvSpPr>
            <p:cNvPr id="371723" name="Oval 11"/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10</a:t>
              </a:r>
            </a:p>
          </p:txBody>
        </p:sp>
        <p:sp>
          <p:nvSpPr>
            <p:cNvPr id="371724" name="Oval 12"/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8</a:t>
              </a:r>
            </a:p>
          </p:txBody>
        </p:sp>
        <p:sp>
          <p:nvSpPr>
            <p:cNvPr id="371725" name="Oval 13"/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371726" name="Oval 14"/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371727" name="Line 15"/>
            <p:cNvSpPr>
              <a:spLocks noChangeShapeType="1"/>
            </p:cNvSpPr>
            <p:nvPr/>
          </p:nvSpPr>
          <p:spPr bwMode="auto">
            <a:xfrm>
              <a:off x="1296" y="220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28" name="Line 16"/>
            <p:cNvSpPr>
              <a:spLocks noChangeShapeType="1"/>
            </p:cNvSpPr>
            <p:nvPr/>
          </p:nvSpPr>
          <p:spPr bwMode="auto">
            <a:xfrm>
              <a:off x="1440" y="2064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29" name="Line 17"/>
            <p:cNvSpPr>
              <a:spLocks noChangeShapeType="1"/>
            </p:cNvSpPr>
            <p:nvPr/>
          </p:nvSpPr>
          <p:spPr bwMode="auto">
            <a:xfrm flipV="1">
              <a:off x="1344" y="187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0" name="Line 18"/>
            <p:cNvSpPr>
              <a:spLocks noChangeShapeType="1"/>
            </p:cNvSpPr>
            <p:nvPr/>
          </p:nvSpPr>
          <p:spPr bwMode="auto">
            <a:xfrm>
              <a:off x="1920" y="187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1" name="Line 19"/>
            <p:cNvSpPr>
              <a:spLocks noChangeShapeType="1"/>
            </p:cNvSpPr>
            <p:nvPr/>
          </p:nvSpPr>
          <p:spPr bwMode="auto">
            <a:xfrm flipV="1">
              <a:off x="1776" y="235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2" name="Line 20"/>
            <p:cNvSpPr>
              <a:spLocks noChangeShapeType="1"/>
            </p:cNvSpPr>
            <p:nvPr/>
          </p:nvSpPr>
          <p:spPr bwMode="auto">
            <a:xfrm>
              <a:off x="1728" y="259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3" name="Line 21"/>
            <p:cNvSpPr>
              <a:spLocks noChangeShapeType="1"/>
            </p:cNvSpPr>
            <p:nvPr/>
          </p:nvSpPr>
          <p:spPr bwMode="auto">
            <a:xfrm flipV="1">
              <a:off x="2448" y="278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4" name="Line 22"/>
            <p:cNvSpPr>
              <a:spLocks noChangeShapeType="1"/>
            </p:cNvSpPr>
            <p:nvPr/>
          </p:nvSpPr>
          <p:spPr bwMode="auto">
            <a:xfrm>
              <a:off x="2400" y="302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5" name="Line 23"/>
            <p:cNvSpPr>
              <a:spLocks noChangeShapeType="1"/>
            </p:cNvSpPr>
            <p:nvPr/>
          </p:nvSpPr>
          <p:spPr bwMode="auto">
            <a:xfrm flipH="1">
              <a:off x="2832" y="292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6" name="Line 24"/>
            <p:cNvSpPr>
              <a:spLocks noChangeShapeType="1"/>
            </p:cNvSpPr>
            <p:nvPr/>
          </p:nvSpPr>
          <p:spPr bwMode="auto">
            <a:xfrm>
              <a:off x="3312" y="2112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7" name="Line 25"/>
            <p:cNvSpPr>
              <a:spLocks noChangeShapeType="1"/>
            </p:cNvSpPr>
            <p:nvPr/>
          </p:nvSpPr>
          <p:spPr bwMode="auto">
            <a:xfrm flipV="1">
              <a:off x="3936" y="187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8" name="Line 26"/>
            <p:cNvSpPr>
              <a:spLocks noChangeShapeType="1"/>
            </p:cNvSpPr>
            <p:nvPr/>
          </p:nvSpPr>
          <p:spPr bwMode="auto">
            <a:xfrm>
              <a:off x="3936" y="1488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9" name="Line 27"/>
            <p:cNvSpPr>
              <a:spLocks noChangeShapeType="1"/>
            </p:cNvSpPr>
            <p:nvPr/>
          </p:nvSpPr>
          <p:spPr bwMode="auto">
            <a:xfrm flipV="1">
              <a:off x="3264" y="1440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0" name="Line 28"/>
            <p:cNvSpPr>
              <a:spLocks noChangeShapeType="1"/>
            </p:cNvSpPr>
            <p:nvPr/>
          </p:nvSpPr>
          <p:spPr bwMode="auto">
            <a:xfrm>
              <a:off x="3120" y="168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1" name="Line 29"/>
            <p:cNvSpPr>
              <a:spLocks noChangeShapeType="1"/>
            </p:cNvSpPr>
            <p:nvPr/>
          </p:nvSpPr>
          <p:spPr bwMode="auto">
            <a:xfrm>
              <a:off x="3792" y="15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2" name="Line 30"/>
            <p:cNvSpPr>
              <a:spLocks noChangeShapeType="1"/>
            </p:cNvSpPr>
            <p:nvPr/>
          </p:nvSpPr>
          <p:spPr bwMode="auto">
            <a:xfrm>
              <a:off x="1920" y="1824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3" name="Line 31"/>
            <p:cNvSpPr>
              <a:spLocks noChangeShapeType="1"/>
            </p:cNvSpPr>
            <p:nvPr/>
          </p:nvSpPr>
          <p:spPr bwMode="auto">
            <a:xfrm flipV="1">
              <a:off x="2304" y="2160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71744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with restart</a:t>
            </a:r>
          </a:p>
        </p:txBody>
      </p:sp>
      <p:sp>
        <p:nvSpPr>
          <p:cNvPr id="371745" name="AutoShape 33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6" name="AutoShape 34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7" name="AutoShape 35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8" name="AutoShape 36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9" name="AutoShape 37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50" name="AutoShape 38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51" name="AutoShape 39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7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00486 C 0.06042 -0.02407 0.10764 -0.05301 0.11129 -0.09398 C 0.11493 -0.13495 -0.00416 -0.22731 0.03542 -0.24051 C 0.075 -0.2537 0.29896 -0.15648 0.34931 -0.17384 C 0.39966 -0.1912 0.33924 -0.31597 0.33733 -0.34444 " pathEditMode="relative" rAng="0" ptsTypes="aaaaA">
                                      <p:cBhvr>
                                        <p:cTn id="11" dur="10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33 -0.34444 L -0.00433 -2.22222E-6 " pathEditMode="relative" ptsTypes="AA">
                                      <p:cBhvr>
                                        <p:cTn id="17" dur="5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"/>
                                        <p:tgtEl>
                                          <p:spTgt spid="37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1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00486 C 0.03733 0.02709 0.1099 0.1213 0.15712 0.13773 C 0.20434 0.15417 0.29861 0.10347 0.29723 0.10301 C 0.29584 0.10255 0.14045 0.18148 0.14914 0.13519 C 0.15782 0.08889 0.30747 -0.10972 0.34914 -0.1743 " pathEditMode="relative" rAng="0" ptsTypes="aaaaa">
                                      <p:cBhvr>
                                        <p:cTn id="27" dur="10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5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23 -0.1743 L -0.00434 -2.2222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0" y="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1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92593E-6 C -0.04653 -0.05416 -0.09306 -0.1081 -0.08802 -0.1493 C -0.08299 -0.1905 -0.04358 -0.24444 0.03004 -0.24791 C 0.10365 -0.25138 0.27674 -0.19235 0.354 -0.1706 C 0.43126 -0.14884 0.4474 -0.09999 0.49411 -0.11735 C 0.54081 -0.13472 0.61077 -0.24837 0.63404 -0.27453 " pathEditMode="relative" ptsTypes="aaaaaA">
                                      <p:cBhvr>
                                        <p:cTn id="43" dur="125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250"/>
                            </p:stCondLst>
                            <p:childTnLst>
                              <p:par>
                                <p:cTn id="4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403 -0.27454 L -0.00763 0.01435 " pathEditMode="relative" ptsTypes="AA">
                                      <p:cBhvr>
                                        <p:cTn id="49" dur="50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750"/>
                            </p:stCondLst>
                            <p:childTnLst>
                              <p:par>
                                <p:cTn id="5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100"/>
                                        <p:tgtEl>
                                          <p:spTgt spid="37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5.92593E-6 C 0.05174 0.06343 0.10365 0.12709 0.154 0.14399 C 0.20434 0.16089 0.28368 0.07778 0.30209 0.1014 C 0.32049 0.12501 0.29219 0.2051 0.26406 0.28542 " pathEditMode="relative" ptsTypes="aaaA">
                                      <p:cBhvr>
                                        <p:cTn id="58" dur="75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06 0.28542 L 0.00573 0.00764 " pathEditMode="relative" ptsTypes="AA">
                                      <p:cBhvr>
                                        <p:cTn id="64" dur="50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1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1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5.92593E-6 C 0.05452 -0.03425 0.10921 -0.06828 0.11389 -0.10925 C 0.11858 -0.15023 0.07327 -0.19791 0.02796 -0.24536 " pathEditMode="relative" ptsTypes="aaA">
                                      <p:cBhvr>
                                        <p:cTn id="73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7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7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-0.24536 L -0.00538 0.01018 " pathEditMode="relative" ptsTypes="AA">
                                      <p:cBhvr>
                                        <p:cTn id="79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3" dur="100"/>
                                        <p:tgtEl>
                                          <p:spTgt spid="37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85185E-6 C 0.05278 0.06574 0.10556 0.13149 0.15591 0.1463 C 0.20626 0.16158 0.28386 0.06783 0.30192 0.09051 C 0.31997 0.1132 0.28959 0.27547 0.26389 0.28264 C 0.2382 0.28982 0.13299 0.21065 0.14792 0.13334 C 0.16285 0.05602 0.29705 -0.14004 0.354 -0.18148 C 0.41094 -0.22291 0.46667 -0.07939 0.48994 -0.11481 C 0.5132 -0.15023 0.46823 -0.36898 0.49393 -0.39467 C 0.51962 -0.42037 0.64393 -0.31574 0.64393 -0.26944 C 0.64393 -0.22314 0.56893 -0.17037 0.49393 -0.11736 " pathEditMode="relative" ptsTypes="aaaaaaaaaA">
                                      <p:cBhvr>
                                        <p:cTn id="88" dur="23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300"/>
                            </p:stCondLst>
                            <p:childTnLst>
                              <p:par>
                                <p:cTn id="90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5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6300"/>
                            </p:stCondLst>
                            <p:childTnLst>
                              <p:par>
                                <p:cTn id="9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93 -0.11736 L -0.00607 0.00486 " pathEditMode="relative" ptsTypes="AA">
                                      <p:cBhvr>
                                        <p:cTn id="94" dur="5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800"/>
                            </p:stCondLst>
                            <p:childTnLst>
                              <p:par>
                                <p:cTn id="9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8" dur="100"/>
                                        <p:tgtEl>
                                          <p:spTgt spid="37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71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C 0.04445 0.0801 0.08889 0.16042 0.14792 0.13056 C 0.20695 0.1007 0.29566 -0.13657 0.354 -0.1787 C 0.41233 -0.22083 0.47431 -0.08541 0.49792 -0.12268 C 0.52153 -0.15995 0.52136 -0.36551 0.49601 -0.40277 C 0.47066 -0.44004 0.41059 -0.39513 0.34601 -0.34676 C 0.28143 -0.29838 0.16007 -0.12801 0.10799 -0.11203 C 0.05591 -0.09606 -0.00746 -0.24004 0.03386 -0.25069 C 0.07518 -0.26134 0.33559 -0.24051 0.35591 -0.17615 C 0.37622 -0.1118 0.16493 0.0919 0.15591 0.13588 C 0.14688 0.17987 0.27865 0.09584 0.30191 0.08797 " pathEditMode="relative" ptsTypes="aaaaaaaaaaA">
                                      <p:cBhvr>
                                        <p:cTn id="103" dur="2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300"/>
                            </p:stCondLst>
                            <p:childTnLst>
                              <p:par>
                                <p:cTn id="10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300"/>
                            </p:stCondLst>
                            <p:childTnLst>
                              <p:par>
                                <p:cTn id="10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1 0.08797 L -0.00416 -2.22222E-6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0" y="-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45" grpId="0" animBg="1"/>
      <p:bldP spid="371745" grpId="1" animBg="1"/>
      <p:bldP spid="371745" grpId="2" animBg="1"/>
      <p:bldP spid="371745" grpId="3" animBg="1"/>
      <p:bldP spid="371745" grpId="4" animBg="1"/>
      <p:bldP spid="371746" grpId="0" animBg="1"/>
      <p:bldP spid="371746" grpId="1" animBg="1"/>
      <p:bldP spid="371746" grpId="2" animBg="1"/>
      <p:bldP spid="371746" grpId="3" animBg="1"/>
      <p:bldP spid="371746" grpId="4" animBg="1"/>
      <p:bldP spid="371747" grpId="0" animBg="1"/>
      <p:bldP spid="371747" grpId="1" animBg="1"/>
      <p:bldP spid="371747" grpId="2" animBg="1"/>
      <p:bldP spid="371747" grpId="3" animBg="1"/>
      <p:bldP spid="371747" grpId="4" animBg="1"/>
      <p:bldP spid="371748" grpId="0" animBg="1"/>
      <p:bldP spid="371748" grpId="1" animBg="1"/>
      <p:bldP spid="371748" grpId="2" animBg="1"/>
      <p:bldP spid="371748" grpId="3" animBg="1"/>
      <p:bldP spid="371748" grpId="4" animBg="1"/>
      <p:bldP spid="371749" grpId="0" animBg="1"/>
      <p:bldP spid="371749" grpId="1" animBg="1"/>
      <p:bldP spid="371749" grpId="2" animBg="1"/>
      <p:bldP spid="371749" grpId="3" animBg="1"/>
      <p:bldP spid="371749" grpId="4" animBg="1"/>
      <p:bldP spid="371750" grpId="0" animBg="1"/>
      <p:bldP spid="371750" grpId="1" animBg="1"/>
      <p:bldP spid="371750" grpId="2" animBg="1"/>
      <p:bldP spid="371750" grpId="3" animBg="1"/>
      <p:bldP spid="371750" grpId="4" animBg="1"/>
      <p:bldP spid="371751" grpId="0" animBg="1"/>
      <p:bldP spid="371751" grpId="1" animBg="1"/>
      <p:bldP spid="371751" grpId="2" animBg="1"/>
      <p:bldP spid="371751" grpId="3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walk with restart</a:t>
            </a:r>
          </a:p>
        </p:txBody>
      </p:sp>
      <p:graphicFrame>
        <p:nvGraphicFramePr>
          <p:cNvPr id="151657" name="Group 105"/>
          <p:cNvGraphicFramePr>
            <a:graphicFrameLocks noGrp="1"/>
          </p:cNvGraphicFramePr>
          <p:nvPr>
            <p:ph sz="half" idx="2"/>
          </p:nvPr>
        </p:nvGraphicFramePr>
        <p:xfrm>
          <a:off x="6781800" y="1600200"/>
          <a:ext cx="1905000" cy="3515043"/>
        </p:xfrm>
        <a:graphic>
          <a:graphicData uri="http://schemas.openxmlformats.org/drawingml/2006/table">
            <a:tbl>
              <a:tblPr/>
              <a:tblGrid>
                <a:gridCol w="112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4</a:t>
                      </a:r>
                      <a:endParaRPr kumimoji="0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7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06"/>
          <p:cNvGrpSpPr>
            <a:grpSpLocks/>
          </p:cNvGrpSpPr>
          <p:nvPr/>
        </p:nvGrpSpPr>
        <p:grpSpPr bwMode="auto">
          <a:xfrm>
            <a:off x="381000" y="1538288"/>
            <a:ext cx="6191250" cy="3643312"/>
            <a:chOff x="288" y="1392"/>
            <a:chExt cx="3900" cy="2295"/>
          </a:xfrm>
        </p:grpSpPr>
        <p:sp>
          <p:nvSpPr>
            <p:cNvPr id="151556" name="Oval 4"/>
            <p:cNvSpPr>
              <a:spLocks noChangeArrowheads="1"/>
            </p:cNvSpPr>
            <p:nvPr/>
          </p:nvSpPr>
          <p:spPr bwMode="auto">
            <a:xfrm>
              <a:off x="480" y="2160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</a:p>
          </p:txBody>
        </p:sp>
        <p:sp>
          <p:nvSpPr>
            <p:cNvPr id="151557" name="Oval 5"/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  <a:ea typeface="新細明體" pitchFamily="18" charset="-120"/>
                </a:rPr>
                <a:t>4</a:t>
              </a:r>
            </a:p>
          </p:txBody>
        </p:sp>
        <p:sp>
          <p:nvSpPr>
            <p:cNvPr id="151558" name="Oval 6"/>
            <p:cNvSpPr>
              <a:spLocks noChangeArrowheads="1"/>
            </p:cNvSpPr>
            <p:nvPr/>
          </p:nvSpPr>
          <p:spPr bwMode="auto">
            <a:xfrm>
              <a:off x="1296" y="2304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3</a:t>
              </a:r>
            </a:p>
          </p:txBody>
        </p:sp>
        <p:sp>
          <p:nvSpPr>
            <p:cNvPr id="151559" name="Oval 7"/>
            <p:cNvSpPr>
              <a:spLocks noChangeArrowheads="1"/>
            </p:cNvSpPr>
            <p:nvPr/>
          </p:nvSpPr>
          <p:spPr bwMode="auto">
            <a:xfrm>
              <a:off x="960" y="1920"/>
              <a:ext cx="288" cy="24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2</a:t>
              </a:r>
            </a:p>
          </p:txBody>
        </p:sp>
        <p:sp>
          <p:nvSpPr>
            <p:cNvPr id="151560" name="Oval 8"/>
            <p:cNvSpPr>
              <a:spLocks noChangeArrowheads="1"/>
            </p:cNvSpPr>
            <p:nvPr/>
          </p:nvSpPr>
          <p:spPr bwMode="auto">
            <a:xfrm>
              <a:off x="1488" y="2976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5</a:t>
              </a:r>
            </a:p>
          </p:txBody>
        </p:sp>
        <p:sp>
          <p:nvSpPr>
            <p:cNvPr id="151561" name="Oval 9"/>
            <p:cNvSpPr>
              <a:spLocks noChangeArrowheads="1"/>
            </p:cNvSpPr>
            <p:nvPr/>
          </p:nvSpPr>
          <p:spPr bwMode="auto">
            <a:xfrm>
              <a:off x="2112" y="288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6</a:t>
              </a:r>
            </a:p>
          </p:txBody>
        </p:sp>
        <p:sp>
          <p:nvSpPr>
            <p:cNvPr id="151562" name="Oval 10"/>
            <p:cNvSpPr>
              <a:spLocks noChangeArrowheads="1"/>
            </p:cNvSpPr>
            <p:nvPr/>
          </p:nvSpPr>
          <p:spPr bwMode="auto">
            <a:xfrm>
              <a:off x="1968" y="336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7</a:t>
              </a:r>
            </a:p>
          </p:txBody>
        </p:sp>
        <p:sp>
          <p:nvSpPr>
            <p:cNvPr id="151563" name="Oval 11"/>
            <p:cNvSpPr>
              <a:spLocks noChangeArrowheads="1"/>
            </p:cNvSpPr>
            <p:nvPr/>
          </p:nvSpPr>
          <p:spPr bwMode="auto">
            <a:xfrm>
              <a:off x="2304" y="1632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9</a:t>
              </a:r>
            </a:p>
          </p:txBody>
        </p:sp>
        <p:sp>
          <p:nvSpPr>
            <p:cNvPr id="151564" name="Oval 12"/>
            <p:cNvSpPr>
              <a:spLocks noChangeArrowheads="1"/>
            </p:cNvSpPr>
            <p:nvPr/>
          </p:nvSpPr>
          <p:spPr bwMode="auto">
            <a:xfrm>
              <a:off x="2976" y="153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10</a:t>
              </a:r>
            </a:p>
          </p:txBody>
        </p:sp>
        <p:sp>
          <p:nvSpPr>
            <p:cNvPr id="151565" name="Oval 13"/>
            <p:cNvSpPr>
              <a:spLocks noChangeArrowheads="1"/>
            </p:cNvSpPr>
            <p:nvPr/>
          </p:nvSpPr>
          <p:spPr bwMode="auto">
            <a:xfrm>
              <a:off x="2352" y="2112"/>
              <a:ext cx="288" cy="240"/>
            </a:xfrm>
            <a:prstGeom prst="ellipse">
              <a:avLst/>
            </a:prstGeom>
            <a:solidFill>
              <a:srgbClr val="FE989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8</a:t>
              </a:r>
            </a:p>
          </p:txBody>
        </p:sp>
        <p:sp>
          <p:nvSpPr>
            <p:cNvPr id="151566" name="Oval 14"/>
            <p:cNvSpPr>
              <a:spLocks noChangeArrowheads="1"/>
            </p:cNvSpPr>
            <p:nvPr/>
          </p:nvSpPr>
          <p:spPr bwMode="auto">
            <a:xfrm>
              <a:off x="2976" y="225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151567" name="Oval 15"/>
            <p:cNvSpPr>
              <a:spLocks noChangeArrowheads="1"/>
            </p:cNvSpPr>
            <p:nvPr/>
          </p:nvSpPr>
          <p:spPr bwMode="auto">
            <a:xfrm>
              <a:off x="3600" y="1824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151568" name="Line 16"/>
            <p:cNvSpPr>
              <a:spLocks noChangeShapeType="1"/>
            </p:cNvSpPr>
            <p:nvPr/>
          </p:nvSpPr>
          <p:spPr bwMode="auto">
            <a:xfrm>
              <a:off x="624" y="240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69" name="Line 17"/>
            <p:cNvSpPr>
              <a:spLocks noChangeShapeType="1"/>
            </p:cNvSpPr>
            <p:nvPr/>
          </p:nvSpPr>
          <p:spPr bwMode="auto">
            <a:xfrm>
              <a:off x="768" y="2256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0" name="Line 18"/>
            <p:cNvSpPr>
              <a:spLocks noChangeShapeType="1"/>
            </p:cNvSpPr>
            <p:nvPr/>
          </p:nvSpPr>
          <p:spPr bwMode="auto">
            <a:xfrm flipV="1">
              <a:off x="672" y="206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1" name="Line 19"/>
            <p:cNvSpPr>
              <a:spLocks noChangeShapeType="1"/>
            </p:cNvSpPr>
            <p:nvPr/>
          </p:nvSpPr>
          <p:spPr bwMode="auto">
            <a:xfrm>
              <a:off x="1248" y="206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2" name="Line 20"/>
            <p:cNvSpPr>
              <a:spLocks noChangeShapeType="1"/>
            </p:cNvSpPr>
            <p:nvPr/>
          </p:nvSpPr>
          <p:spPr bwMode="auto">
            <a:xfrm flipV="1">
              <a:off x="1104" y="254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3" name="Line 21"/>
            <p:cNvSpPr>
              <a:spLocks noChangeShapeType="1"/>
            </p:cNvSpPr>
            <p:nvPr/>
          </p:nvSpPr>
          <p:spPr bwMode="auto">
            <a:xfrm>
              <a:off x="1056" y="2784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4" name="Line 22"/>
            <p:cNvSpPr>
              <a:spLocks noChangeShapeType="1"/>
            </p:cNvSpPr>
            <p:nvPr/>
          </p:nvSpPr>
          <p:spPr bwMode="auto">
            <a:xfrm flipV="1">
              <a:off x="1776" y="2976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5" name="Line 23"/>
            <p:cNvSpPr>
              <a:spLocks noChangeShapeType="1"/>
            </p:cNvSpPr>
            <p:nvPr/>
          </p:nvSpPr>
          <p:spPr bwMode="auto">
            <a:xfrm>
              <a:off x="1728" y="32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6" name="Line 24"/>
            <p:cNvSpPr>
              <a:spLocks noChangeShapeType="1"/>
            </p:cNvSpPr>
            <p:nvPr/>
          </p:nvSpPr>
          <p:spPr bwMode="auto">
            <a:xfrm flipH="1">
              <a:off x="2160" y="312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7" name="Line 25"/>
            <p:cNvSpPr>
              <a:spLocks noChangeShapeType="1"/>
            </p:cNvSpPr>
            <p:nvPr/>
          </p:nvSpPr>
          <p:spPr bwMode="auto">
            <a:xfrm>
              <a:off x="2640" y="2304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8" name="Line 26"/>
            <p:cNvSpPr>
              <a:spLocks noChangeShapeType="1"/>
            </p:cNvSpPr>
            <p:nvPr/>
          </p:nvSpPr>
          <p:spPr bwMode="auto">
            <a:xfrm flipV="1">
              <a:off x="3264" y="2064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9" name="Line 27"/>
            <p:cNvSpPr>
              <a:spLocks noChangeShapeType="1"/>
            </p:cNvSpPr>
            <p:nvPr/>
          </p:nvSpPr>
          <p:spPr bwMode="auto">
            <a:xfrm>
              <a:off x="3264" y="1680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0" name="Line 28"/>
            <p:cNvSpPr>
              <a:spLocks noChangeShapeType="1"/>
            </p:cNvSpPr>
            <p:nvPr/>
          </p:nvSpPr>
          <p:spPr bwMode="auto">
            <a:xfrm flipV="1">
              <a:off x="2592" y="1632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1" name="Line 29"/>
            <p:cNvSpPr>
              <a:spLocks noChangeShapeType="1"/>
            </p:cNvSpPr>
            <p:nvPr/>
          </p:nvSpPr>
          <p:spPr bwMode="auto">
            <a:xfrm>
              <a:off x="2448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2" name="Line 30"/>
            <p:cNvSpPr>
              <a:spLocks noChangeShapeType="1"/>
            </p:cNvSpPr>
            <p:nvPr/>
          </p:nvSpPr>
          <p:spPr bwMode="auto">
            <a:xfrm>
              <a:off x="3120" y="17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3" name="Line 31"/>
            <p:cNvSpPr>
              <a:spLocks noChangeShapeType="1"/>
            </p:cNvSpPr>
            <p:nvPr/>
          </p:nvSpPr>
          <p:spPr bwMode="auto">
            <a:xfrm>
              <a:off x="1248" y="201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4" name="Line 32"/>
            <p:cNvSpPr>
              <a:spLocks noChangeShapeType="1"/>
            </p:cNvSpPr>
            <p:nvPr/>
          </p:nvSpPr>
          <p:spPr bwMode="auto">
            <a:xfrm flipV="1">
              <a:off x="1632" y="2352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5" name="Text Box 33"/>
            <p:cNvSpPr txBox="1">
              <a:spLocks noChangeArrowheads="1"/>
            </p:cNvSpPr>
            <p:nvPr/>
          </p:nvSpPr>
          <p:spPr bwMode="auto">
            <a:xfrm>
              <a:off x="288" y="197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86" name="Text Box 34"/>
            <p:cNvSpPr txBox="1">
              <a:spLocks noChangeArrowheads="1"/>
            </p:cNvSpPr>
            <p:nvPr/>
          </p:nvSpPr>
          <p:spPr bwMode="auto">
            <a:xfrm>
              <a:off x="902" y="1703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10</a:t>
              </a:r>
              <a:endParaRPr lang="en-US" altLang="zh-TW">
                <a:ea typeface="宋体" pitchFamily="2" charset="-122"/>
              </a:endParaRPr>
            </a:p>
          </p:txBody>
        </p:sp>
        <p:sp>
          <p:nvSpPr>
            <p:cNvPr id="151588" name="Text Box 36"/>
            <p:cNvSpPr txBox="1">
              <a:spLocks noChangeArrowheads="1"/>
            </p:cNvSpPr>
            <p:nvPr/>
          </p:nvSpPr>
          <p:spPr bwMode="auto">
            <a:xfrm>
              <a:off x="1524" y="221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89" name="Text Box 37"/>
            <p:cNvSpPr txBox="1">
              <a:spLocks noChangeArrowheads="1"/>
            </p:cNvSpPr>
            <p:nvPr/>
          </p:nvSpPr>
          <p:spPr bwMode="auto">
            <a:xfrm>
              <a:off x="1152" y="307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90" name="Text Box 38"/>
            <p:cNvSpPr txBox="1">
              <a:spLocks noChangeArrowheads="1"/>
            </p:cNvSpPr>
            <p:nvPr/>
          </p:nvSpPr>
          <p:spPr bwMode="auto">
            <a:xfrm>
              <a:off x="2352" y="2784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05</a:t>
              </a:r>
            </a:p>
          </p:txBody>
        </p:sp>
        <p:sp>
          <p:nvSpPr>
            <p:cNvPr id="151591" name="Text Box 39"/>
            <p:cNvSpPr txBox="1">
              <a:spLocks noChangeArrowheads="1"/>
            </p:cNvSpPr>
            <p:nvPr/>
          </p:nvSpPr>
          <p:spPr bwMode="auto">
            <a:xfrm>
              <a:off x="2208" y="3456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05</a:t>
              </a:r>
            </a:p>
          </p:txBody>
        </p:sp>
        <p:sp>
          <p:nvSpPr>
            <p:cNvPr id="151592" name="Text Box 40"/>
            <p:cNvSpPr txBox="1">
              <a:spLocks noChangeArrowheads="1"/>
            </p:cNvSpPr>
            <p:nvPr/>
          </p:nvSpPr>
          <p:spPr bwMode="auto">
            <a:xfrm>
              <a:off x="2496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08</a:t>
              </a:r>
            </a:p>
          </p:txBody>
        </p:sp>
        <p:sp>
          <p:nvSpPr>
            <p:cNvPr id="151593" name="Text Box 41"/>
            <p:cNvSpPr txBox="1">
              <a:spLocks noChangeArrowheads="1"/>
            </p:cNvSpPr>
            <p:nvPr/>
          </p:nvSpPr>
          <p:spPr bwMode="auto">
            <a:xfrm>
              <a:off x="2304" y="1440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04</a:t>
              </a:r>
            </a:p>
          </p:txBody>
        </p:sp>
        <p:sp>
          <p:nvSpPr>
            <p:cNvPr id="151594" name="Text Box 42"/>
            <p:cNvSpPr txBox="1">
              <a:spLocks noChangeArrowheads="1"/>
            </p:cNvSpPr>
            <p:nvPr/>
          </p:nvSpPr>
          <p:spPr bwMode="auto">
            <a:xfrm>
              <a:off x="3792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02</a:t>
              </a:r>
            </a:p>
          </p:txBody>
        </p:sp>
        <p:sp>
          <p:nvSpPr>
            <p:cNvPr id="151595" name="Text Box 43"/>
            <p:cNvSpPr txBox="1">
              <a:spLocks noChangeArrowheads="1"/>
            </p:cNvSpPr>
            <p:nvPr/>
          </p:nvSpPr>
          <p:spPr bwMode="auto">
            <a:xfrm>
              <a:off x="3216" y="235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04</a:t>
              </a:r>
            </a:p>
          </p:txBody>
        </p:sp>
        <p:sp>
          <p:nvSpPr>
            <p:cNvPr id="151596" name="Text Box 44"/>
            <p:cNvSpPr txBox="1">
              <a:spLocks noChangeArrowheads="1"/>
            </p:cNvSpPr>
            <p:nvPr/>
          </p:nvSpPr>
          <p:spPr bwMode="auto">
            <a:xfrm>
              <a:off x="3024" y="139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03</a:t>
              </a:r>
            </a:p>
          </p:txBody>
        </p:sp>
      </p:grpSp>
      <p:sp>
        <p:nvSpPr>
          <p:cNvPr id="151654" name="Text Box 102"/>
          <p:cNvSpPr txBox="1">
            <a:spLocks noChangeArrowheads="1"/>
          </p:cNvSpPr>
          <p:nvPr/>
        </p:nvSpPr>
        <p:spPr bwMode="auto">
          <a:xfrm>
            <a:off x="6629400" y="5207000"/>
            <a:ext cx="26590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Ranking vector </a:t>
            </a:r>
          </a:p>
        </p:txBody>
      </p:sp>
      <p:sp>
        <p:nvSpPr>
          <p:cNvPr id="151659" name="Text Box 107"/>
          <p:cNvSpPr txBox="1">
            <a:spLocks noChangeArrowheads="1"/>
          </p:cNvSpPr>
          <p:nvPr/>
        </p:nvSpPr>
        <p:spPr bwMode="auto">
          <a:xfrm>
            <a:off x="625475" y="5653088"/>
            <a:ext cx="3987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More red, more relevant</a:t>
            </a:r>
          </a:p>
        </p:txBody>
      </p:sp>
      <p:sp>
        <p:nvSpPr>
          <p:cNvPr id="151660" name="Text Box 108"/>
          <p:cNvSpPr txBox="1">
            <a:spLocks noChangeArrowheads="1"/>
          </p:cNvSpPr>
          <p:nvPr/>
        </p:nvSpPr>
        <p:spPr bwMode="auto">
          <a:xfrm>
            <a:off x="609600" y="5119688"/>
            <a:ext cx="4740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Nearby nodes, higher scores</a:t>
            </a:r>
          </a:p>
        </p:txBody>
      </p:sp>
      <p:pic>
        <p:nvPicPr>
          <p:cNvPr id="151663" name="Picture 111" descr="r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5715000"/>
            <a:ext cx="533400" cy="53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86932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宋体" pitchFamily="2" charset="-122"/>
              </a:rPr>
              <a:t>Measuring a clustering/community Result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3962400"/>
            <a:ext cx="8229600" cy="1939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>
                <a:ea typeface="宋体" pitchFamily="2" charset="-122"/>
              </a:rPr>
              <a:t>The number of communities after grouping can be different from the ground truth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宋体" pitchFamily="2" charset="-122"/>
              </a:rPr>
              <a:t>No clear community </a:t>
            </a:r>
            <a:r>
              <a:rPr lang="en-US" altLang="zh-TW" sz="2400" u="sng">
                <a:ea typeface="宋体" pitchFamily="2" charset="-122"/>
              </a:rPr>
              <a:t>correspondence</a:t>
            </a:r>
            <a:r>
              <a:rPr lang="en-US" altLang="zh-TW" sz="2400">
                <a:ea typeface="宋体" pitchFamily="2" charset="-122"/>
              </a:rPr>
              <a:t> between clustering result and the ground truth 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1828800" y="243840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>
                <a:latin typeface="Calibri" pitchFamily="34" charset="0"/>
                <a:ea typeface="宋体" pitchFamily="2" charset="-122"/>
              </a:rPr>
              <a:t>Ground Truth</a:t>
            </a:r>
          </a:p>
        </p:txBody>
      </p:sp>
      <p:sp>
        <p:nvSpPr>
          <p:cNvPr id="48133" name="Oval 4"/>
          <p:cNvSpPr>
            <a:spLocks noChangeArrowheads="1"/>
          </p:cNvSpPr>
          <p:nvPr/>
        </p:nvSpPr>
        <p:spPr bwMode="auto">
          <a:xfrm>
            <a:off x="1447800" y="1524000"/>
            <a:ext cx="914400" cy="762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1, 2, 3</a:t>
            </a:r>
          </a:p>
        </p:txBody>
      </p:sp>
      <p:sp>
        <p:nvSpPr>
          <p:cNvPr id="48134" name="Oval 5"/>
          <p:cNvSpPr>
            <a:spLocks noChangeArrowheads="1"/>
          </p:cNvSpPr>
          <p:nvPr/>
        </p:nvSpPr>
        <p:spPr bwMode="auto">
          <a:xfrm>
            <a:off x="2667000" y="1524000"/>
            <a:ext cx="914400" cy="762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4, 5, 6</a:t>
            </a:r>
          </a:p>
        </p:txBody>
      </p:sp>
      <p:sp>
        <p:nvSpPr>
          <p:cNvPr id="48135" name="Rectangle 6"/>
          <p:cNvSpPr>
            <a:spLocks noChangeArrowheads="1"/>
          </p:cNvSpPr>
          <p:nvPr/>
        </p:nvSpPr>
        <p:spPr bwMode="auto">
          <a:xfrm>
            <a:off x="47244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1, 3</a:t>
            </a:r>
          </a:p>
        </p:txBody>
      </p:sp>
      <p:sp>
        <p:nvSpPr>
          <p:cNvPr id="48136" name="Rectangle 7"/>
          <p:cNvSpPr>
            <a:spLocks noChangeArrowheads="1"/>
          </p:cNvSpPr>
          <p:nvPr/>
        </p:nvSpPr>
        <p:spPr bwMode="auto">
          <a:xfrm>
            <a:off x="57912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48137" name="Rectangle 8"/>
          <p:cNvSpPr>
            <a:spLocks noChangeArrowheads="1"/>
          </p:cNvSpPr>
          <p:nvPr/>
        </p:nvSpPr>
        <p:spPr bwMode="auto">
          <a:xfrm>
            <a:off x="69342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4, 5, 6</a:t>
            </a:r>
          </a:p>
        </p:txBody>
      </p:sp>
      <p:sp>
        <p:nvSpPr>
          <p:cNvPr id="48138" name="TextBox 9"/>
          <p:cNvSpPr txBox="1">
            <a:spLocks noChangeArrowheads="1"/>
          </p:cNvSpPr>
          <p:nvPr/>
        </p:nvSpPr>
        <p:spPr bwMode="auto">
          <a:xfrm>
            <a:off x="5181600" y="2438400"/>
            <a:ext cx="1941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>
                <a:latin typeface="Calibri" pitchFamily="34" charset="0"/>
                <a:ea typeface="宋体" pitchFamily="2" charset="-122"/>
              </a:rPr>
              <a:t>Clustering Result</a:t>
            </a:r>
          </a:p>
        </p:txBody>
      </p:sp>
      <p:sp>
        <p:nvSpPr>
          <p:cNvPr id="48139" name="TextBox 10"/>
          <p:cNvSpPr txBox="1">
            <a:spLocks noChangeArrowheads="1"/>
          </p:cNvSpPr>
          <p:nvPr/>
        </p:nvSpPr>
        <p:spPr bwMode="auto">
          <a:xfrm>
            <a:off x="3276600" y="3124200"/>
            <a:ext cx="2547938" cy="70802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5400000" scaled="1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200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How to measure the </a:t>
            </a:r>
          </a:p>
          <a:p>
            <a:pPr algn="ctr"/>
            <a:r>
              <a:rPr kumimoji="0" lang="en-US" altLang="zh-TW" sz="200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clustering quality?</a:t>
            </a:r>
          </a:p>
        </p:txBody>
      </p:sp>
      <p:cxnSp>
        <p:nvCxnSpPr>
          <p:cNvPr id="48140" name="Straight Arrow Connector 12"/>
          <p:cNvCxnSpPr>
            <a:cxnSpLocks noChangeShapeType="1"/>
          </p:cNvCxnSpPr>
          <p:nvPr/>
        </p:nvCxnSpPr>
        <p:spPr bwMode="auto">
          <a:xfrm>
            <a:off x="2819400" y="2819400"/>
            <a:ext cx="762000" cy="228600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8141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5715000" y="2819400"/>
            <a:ext cx="381000" cy="228600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296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481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宋体" pitchFamily="2" charset="-122"/>
              </a:rPr>
              <a:t>Accuracy of Pairwise Community Memberships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000">
                <a:ea typeface="宋体" pitchFamily="2" charset="-122"/>
              </a:rPr>
              <a:t>Consider all the possible pairs of nodes and check whether they reside in the same community</a:t>
            </a:r>
          </a:p>
          <a:p>
            <a:r>
              <a:rPr lang="en-US" altLang="zh-TW" sz="2000">
                <a:ea typeface="宋体" pitchFamily="2" charset="-122"/>
              </a:rPr>
              <a:t>An </a:t>
            </a:r>
            <a:r>
              <a:rPr lang="en-US" altLang="zh-TW" sz="2000">
                <a:solidFill>
                  <a:srgbClr val="0000FF"/>
                </a:solidFill>
                <a:ea typeface="宋体" pitchFamily="2" charset="-122"/>
              </a:rPr>
              <a:t>error </a:t>
            </a:r>
            <a:r>
              <a:rPr lang="en-US" altLang="zh-TW" sz="2000">
                <a:ea typeface="宋体" pitchFamily="2" charset="-122"/>
              </a:rPr>
              <a:t>occurs </a:t>
            </a:r>
            <a:r>
              <a:rPr lang="en-US" altLang="zh-TW" sz="2000" i="1">
                <a:ea typeface="宋体" pitchFamily="2" charset="-122"/>
              </a:rPr>
              <a:t>if</a:t>
            </a:r>
          </a:p>
          <a:p>
            <a:pPr lvl="1"/>
            <a:r>
              <a:rPr lang="en-US" altLang="zh-TW" sz="2000">
                <a:ea typeface="宋体" pitchFamily="2" charset="-122"/>
              </a:rPr>
              <a:t> Two nodes belonging to the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same </a:t>
            </a:r>
            <a:r>
              <a:rPr lang="en-US" altLang="zh-TW" sz="2000">
                <a:ea typeface="宋体" pitchFamily="2" charset="-122"/>
              </a:rPr>
              <a:t>community are assigned to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different </a:t>
            </a:r>
            <a:r>
              <a:rPr lang="en-US" altLang="zh-TW" sz="2000">
                <a:ea typeface="宋体" pitchFamily="2" charset="-122"/>
              </a:rPr>
              <a:t>communities after clustering</a:t>
            </a:r>
          </a:p>
          <a:p>
            <a:pPr lvl="1"/>
            <a:r>
              <a:rPr lang="en-US" altLang="zh-TW" sz="2000">
                <a:ea typeface="宋体" pitchFamily="2" charset="-122"/>
              </a:rPr>
              <a:t>Two nodes belonging to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different </a:t>
            </a:r>
            <a:r>
              <a:rPr lang="en-US" altLang="zh-TW" sz="2000">
                <a:ea typeface="宋体" pitchFamily="2" charset="-122"/>
              </a:rPr>
              <a:t>communities are assigned to the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same </a:t>
            </a:r>
            <a:r>
              <a:rPr lang="en-US" altLang="zh-TW" sz="2000">
                <a:ea typeface="宋体" pitchFamily="2" charset="-122"/>
              </a:rPr>
              <a:t>community </a:t>
            </a:r>
          </a:p>
          <a:p>
            <a:r>
              <a:rPr lang="en-US" altLang="zh-TW" sz="2000">
                <a:ea typeface="宋体" pitchFamily="2" charset="-122"/>
              </a:rPr>
              <a:t>Construct a </a:t>
            </a:r>
            <a:r>
              <a:rPr lang="en-US" altLang="zh-TW" sz="2000">
                <a:solidFill>
                  <a:srgbClr val="0000FF"/>
                </a:solidFill>
                <a:ea typeface="宋体" pitchFamily="2" charset="-122"/>
              </a:rPr>
              <a:t>contingency table or confusion matrix</a:t>
            </a:r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0" y="4351338"/>
            <a:ext cx="5915025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14"/>
          <a:stretch>
            <a:fillRect/>
          </a:stretch>
        </p:blipFill>
        <p:spPr bwMode="auto">
          <a:xfrm>
            <a:off x="2684463" y="5827713"/>
            <a:ext cx="28448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0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</a:t>
            </a:r>
            <a:r>
              <a:rPr lang="en-US" altLang="zh-TW"/>
              <a:t>s</a:t>
            </a:r>
            <a:r>
              <a:rPr lang="en-US"/>
              <a:t>tructure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2286000" y="2057400"/>
            <a:ext cx="4267200" cy="3810000"/>
            <a:chOff x="433" y="2447"/>
            <a:chExt cx="1542" cy="1406"/>
          </a:xfrm>
        </p:grpSpPr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590" y="2537"/>
              <a:ext cx="1270" cy="1135"/>
              <a:chOff x="452" y="1071"/>
              <a:chExt cx="1270" cy="1135"/>
            </a:xfrm>
          </p:grpSpPr>
          <p:sp>
            <p:nvSpPr>
              <p:cNvPr id="13317" name="Oval 5"/>
              <p:cNvSpPr>
                <a:spLocks noChangeArrowheads="1"/>
              </p:cNvSpPr>
              <p:nvPr/>
            </p:nvSpPr>
            <p:spPr bwMode="auto">
              <a:xfrm>
                <a:off x="514" y="1071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18" name="Oval 6"/>
              <p:cNvSpPr>
                <a:spLocks noChangeArrowheads="1"/>
              </p:cNvSpPr>
              <p:nvPr/>
            </p:nvSpPr>
            <p:spPr bwMode="auto">
              <a:xfrm>
                <a:off x="626" y="129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19" name="Oval 7"/>
              <p:cNvSpPr>
                <a:spLocks noChangeArrowheads="1"/>
              </p:cNvSpPr>
              <p:nvPr/>
            </p:nvSpPr>
            <p:spPr bwMode="auto">
              <a:xfrm>
                <a:off x="703" y="1479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0" name="Oval 8"/>
              <p:cNvSpPr>
                <a:spLocks noChangeArrowheads="1"/>
              </p:cNvSpPr>
              <p:nvPr/>
            </p:nvSpPr>
            <p:spPr bwMode="auto">
              <a:xfrm>
                <a:off x="884" y="129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1" name="Oval 9"/>
              <p:cNvSpPr>
                <a:spLocks noChangeArrowheads="1"/>
              </p:cNvSpPr>
              <p:nvPr/>
            </p:nvSpPr>
            <p:spPr bwMode="auto">
              <a:xfrm>
                <a:off x="452" y="1487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2" name="Oval 10"/>
              <p:cNvSpPr>
                <a:spLocks noChangeArrowheads="1"/>
              </p:cNvSpPr>
              <p:nvPr/>
            </p:nvSpPr>
            <p:spPr bwMode="auto">
              <a:xfrm>
                <a:off x="1474" y="107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3" name="Oval 11"/>
              <p:cNvSpPr>
                <a:spLocks noChangeArrowheads="1"/>
              </p:cNvSpPr>
              <p:nvPr/>
            </p:nvSpPr>
            <p:spPr bwMode="auto">
              <a:xfrm>
                <a:off x="1338" y="1294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4" name="Oval 12"/>
              <p:cNvSpPr>
                <a:spLocks noChangeArrowheads="1"/>
              </p:cNvSpPr>
              <p:nvPr/>
            </p:nvSpPr>
            <p:spPr bwMode="auto">
              <a:xfrm>
                <a:off x="1631" y="1270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5" name="Oval 13"/>
              <p:cNvSpPr>
                <a:spLocks noChangeArrowheads="1"/>
              </p:cNvSpPr>
              <p:nvPr/>
            </p:nvSpPr>
            <p:spPr bwMode="auto">
              <a:xfrm>
                <a:off x="1474" y="1486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6" name="Oval 14"/>
              <p:cNvSpPr>
                <a:spLocks noChangeArrowheads="1"/>
              </p:cNvSpPr>
              <p:nvPr/>
            </p:nvSpPr>
            <p:spPr bwMode="auto">
              <a:xfrm>
                <a:off x="930" y="197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7" name="Oval 15"/>
              <p:cNvSpPr>
                <a:spLocks noChangeArrowheads="1"/>
              </p:cNvSpPr>
              <p:nvPr/>
            </p:nvSpPr>
            <p:spPr bwMode="auto">
              <a:xfrm>
                <a:off x="1156" y="1842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8" name="Oval 16"/>
              <p:cNvSpPr>
                <a:spLocks noChangeArrowheads="1"/>
              </p:cNvSpPr>
              <p:nvPr/>
            </p:nvSpPr>
            <p:spPr bwMode="auto">
              <a:xfrm>
                <a:off x="1156" y="2115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9" name="Line 17"/>
              <p:cNvSpPr>
                <a:spLocks noChangeShapeType="1"/>
              </p:cNvSpPr>
              <p:nvPr/>
            </p:nvSpPr>
            <p:spPr bwMode="auto">
              <a:xfrm>
                <a:off x="556" y="1131"/>
                <a:ext cx="90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0" name="Line 18"/>
              <p:cNvSpPr>
                <a:spLocks noChangeShapeType="1"/>
              </p:cNvSpPr>
              <p:nvPr/>
            </p:nvSpPr>
            <p:spPr bwMode="auto">
              <a:xfrm flipH="1">
                <a:off x="501" y="1117"/>
                <a:ext cx="45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1" name="Line 19"/>
              <p:cNvSpPr>
                <a:spLocks noChangeShapeType="1"/>
              </p:cNvSpPr>
              <p:nvPr/>
            </p:nvSpPr>
            <p:spPr bwMode="auto">
              <a:xfrm flipH="1">
                <a:off x="521" y="1365"/>
                <a:ext cx="136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2" name="Line 20"/>
              <p:cNvSpPr>
                <a:spLocks noChangeShapeType="1"/>
              </p:cNvSpPr>
              <p:nvPr/>
            </p:nvSpPr>
            <p:spPr bwMode="auto">
              <a:xfrm>
                <a:off x="657" y="1344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3" name="Line 21"/>
              <p:cNvSpPr>
                <a:spLocks noChangeShapeType="1"/>
              </p:cNvSpPr>
              <p:nvPr/>
            </p:nvSpPr>
            <p:spPr bwMode="auto">
              <a:xfrm>
                <a:off x="476" y="1525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4" name="Line 22"/>
              <p:cNvSpPr>
                <a:spLocks noChangeShapeType="1"/>
              </p:cNvSpPr>
              <p:nvPr/>
            </p:nvSpPr>
            <p:spPr bwMode="auto">
              <a:xfrm flipH="1">
                <a:off x="748" y="1344"/>
                <a:ext cx="182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5" name="Line 23"/>
              <p:cNvSpPr>
                <a:spLocks noChangeShapeType="1"/>
              </p:cNvSpPr>
              <p:nvPr/>
            </p:nvSpPr>
            <p:spPr bwMode="auto">
              <a:xfrm>
                <a:off x="567" y="1117"/>
                <a:ext cx="363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6" name="Line 24"/>
              <p:cNvSpPr>
                <a:spLocks noChangeShapeType="1"/>
              </p:cNvSpPr>
              <p:nvPr/>
            </p:nvSpPr>
            <p:spPr bwMode="auto">
              <a:xfrm flipV="1">
                <a:off x="1383" y="1123"/>
                <a:ext cx="136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7" name="Line 25"/>
              <p:cNvSpPr>
                <a:spLocks noChangeShapeType="1"/>
              </p:cNvSpPr>
              <p:nvPr/>
            </p:nvSpPr>
            <p:spPr bwMode="auto">
              <a:xfrm>
                <a:off x="1519" y="1123"/>
                <a:ext cx="136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8" name="Line 26"/>
              <p:cNvSpPr>
                <a:spLocks noChangeShapeType="1"/>
              </p:cNvSpPr>
              <p:nvPr/>
            </p:nvSpPr>
            <p:spPr bwMode="auto">
              <a:xfrm>
                <a:off x="1383" y="1350"/>
                <a:ext cx="136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9" name="Line 27"/>
              <p:cNvSpPr>
                <a:spLocks noChangeShapeType="1"/>
              </p:cNvSpPr>
              <p:nvPr/>
            </p:nvSpPr>
            <p:spPr bwMode="auto">
              <a:xfrm flipH="1">
                <a:off x="1519" y="1350"/>
                <a:ext cx="136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0" name="Line 28"/>
              <p:cNvSpPr>
                <a:spLocks noChangeShapeType="1"/>
              </p:cNvSpPr>
              <p:nvPr/>
            </p:nvSpPr>
            <p:spPr bwMode="auto">
              <a:xfrm>
                <a:off x="930" y="1344"/>
                <a:ext cx="4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1" name="Line 29"/>
              <p:cNvSpPr>
                <a:spLocks noChangeShapeType="1"/>
              </p:cNvSpPr>
              <p:nvPr/>
            </p:nvSpPr>
            <p:spPr bwMode="auto">
              <a:xfrm flipV="1">
                <a:off x="1383" y="1305"/>
                <a:ext cx="272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2" name="Line 30"/>
              <p:cNvSpPr>
                <a:spLocks noChangeShapeType="1"/>
              </p:cNvSpPr>
              <p:nvPr/>
            </p:nvSpPr>
            <p:spPr bwMode="auto">
              <a:xfrm>
                <a:off x="1519" y="1117"/>
                <a:ext cx="0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3" name="Line 31"/>
              <p:cNvSpPr>
                <a:spLocks noChangeShapeType="1"/>
              </p:cNvSpPr>
              <p:nvPr/>
            </p:nvSpPr>
            <p:spPr bwMode="auto">
              <a:xfrm flipV="1">
                <a:off x="975" y="1888"/>
                <a:ext cx="227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4" name="Line 32"/>
              <p:cNvSpPr>
                <a:spLocks noChangeShapeType="1"/>
              </p:cNvSpPr>
              <p:nvPr/>
            </p:nvSpPr>
            <p:spPr bwMode="auto">
              <a:xfrm>
                <a:off x="1202" y="1888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5" name="Line 33"/>
              <p:cNvSpPr>
                <a:spLocks noChangeShapeType="1"/>
              </p:cNvSpPr>
              <p:nvPr/>
            </p:nvSpPr>
            <p:spPr bwMode="auto">
              <a:xfrm>
                <a:off x="975" y="2024"/>
                <a:ext cx="227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>
                <a:off x="748" y="1525"/>
                <a:ext cx="227" cy="4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7" name="Line 35"/>
              <p:cNvSpPr>
                <a:spLocks noChangeShapeType="1"/>
              </p:cNvSpPr>
              <p:nvPr/>
            </p:nvSpPr>
            <p:spPr bwMode="auto">
              <a:xfrm flipV="1">
                <a:off x="1202" y="1525"/>
                <a:ext cx="317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8" name="Oval 36"/>
              <p:cNvSpPr>
                <a:spLocks noChangeArrowheads="1"/>
              </p:cNvSpPr>
              <p:nvPr/>
            </p:nvSpPr>
            <p:spPr bwMode="auto">
              <a:xfrm>
                <a:off x="1338" y="1979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9" name="Line 37"/>
              <p:cNvSpPr>
                <a:spLocks noChangeShapeType="1"/>
              </p:cNvSpPr>
              <p:nvPr/>
            </p:nvSpPr>
            <p:spPr bwMode="auto">
              <a:xfrm>
                <a:off x="1202" y="1888"/>
                <a:ext cx="181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3350" name="Group 38"/>
            <p:cNvGrpSpPr>
              <a:grpSpLocks/>
            </p:cNvGrpSpPr>
            <p:nvPr/>
          </p:nvGrpSpPr>
          <p:grpSpPr bwMode="auto">
            <a:xfrm>
              <a:off x="433" y="2447"/>
              <a:ext cx="1542" cy="1406"/>
              <a:chOff x="525" y="1072"/>
              <a:chExt cx="1542" cy="1406"/>
            </a:xfrm>
          </p:grpSpPr>
          <p:sp>
            <p:nvSpPr>
              <p:cNvPr id="13351" name="Oval 39"/>
              <p:cNvSpPr>
                <a:spLocks noChangeArrowheads="1"/>
              </p:cNvSpPr>
              <p:nvPr/>
            </p:nvSpPr>
            <p:spPr bwMode="auto">
              <a:xfrm>
                <a:off x="525" y="1072"/>
                <a:ext cx="725" cy="680"/>
              </a:xfrm>
              <a:prstGeom prst="ellipse">
                <a:avLst/>
              </a:prstGeom>
              <a:noFill/>
              <a:ln w="19050" algn="ctr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52" name="Oval 40"/>
              <p:cNvSpPr>
                <a:spLocks noChangeArrowheads="1"/>
              </p:cNvSpPr>
              <p:nvPr/>
            </p:nvSpPr>
            <p:spPr bwMode="auto">
              <a:xfrm>
                <a:off x="1432" y="1072"/>
                <a:ext cx="635" cy="680"/>
              </a:xfrm>
              <a:prstGeom prst="ellipse">
                <a:avLst/>
              </a:prstGeom>
              <a:noFill/>
              <a:ln w="19050" algn="ctr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53" name="Oval 41"/>
              <p:cNvSpPr>
                <a:spLocks noChangeArrowheads="1"/>
              </p:cNvSpPr>
              <p:nvPr/>
            </p:nvSpPr>
            <p:spPr bwMode="auto">
              <a:xfrm>
                <a:off x="1069" y="1797"/>
                <a:ext cx="726" cy="681"/>
              </a:xfrm>
              <a:prstGeom prst="ellipse">
                <a:avLst/>
              </a:prstGeom>
              <a:noFill/>
              <a:ln w="19050" algn="ctr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247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Accuracy Example</a:t>
            </a:r>
          </a:p>
        </p:txBody>
      </p:sp>
      <p:graphicFrame>
        <p:nvGraphicFramePr>
          <p:cNvPr id="51203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6449050"/>
              </p:ext>
            </p:extLst>
          </p:nvPr>
        </p:nvGraphicFramePr>
        <p:xfrm>
          <a:off x="1101725" y="3284538"/>
          <a:ext cx="6807200" cy="1738313"/>
        </p:xfrm>
        <a:graphic>
          <a:graphicData uri="http://schemas.openxmlformats.org/drawingml/2006/table">
            <a:tbl>
              <a:tblPr/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Ground Truth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=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  <a:endParaRPr kumimoji="1" lang="en-US" altLang="zh-TW" sz="2000" b="0" i="0" u="none" strike="noStrike" cap="none" normalizeH="0" baseline="-25000">
                        <a:ln>
                          <a:noFill/>
                        </a:ln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!=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Clustering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=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  <a:endParaRPr kumimoji="1" lang="en-US" altLang="zh-TW" sz="2000" b="0" i="0" u="none" strike="noStrike" cap="none" normalizeH="0" baseline="-25000">
                        <a:ln>
                          <a:noFill/>
                        </a:ln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!=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1226" name="Group 26"/>
          <p:cNvGrpSpPr>
            <a:grpSpLocks/>
          </p:cNvGrpSpPr>
          <p:nvPr/>
        </p:nvGrpSpPr>
        <p:grpSpPr bwMode="auto">
          <a:xfrm>
            <a:off x="1447800" y="1524000"/>
            <a:ext cx="6096000" cy="1284288"/>
            <a:chOff x="0" y="0"/>
            <a:chExt cx="6096000" cy="1283732"/>
          </a:xfrm>
        </p:grpSpPr>
        <p:sp>
          <p:nvSpPr>
            <p:cNvPr id="51227" name="TextBox 3"/>
            <p:cNvSpPr txBox="1">
              <a:spLocks noChangeArrowheads="1"/>
            </p:cNvSpPr>
            <p:nvPr/>
          </p:nvSpPr>
          <p:spPr bwMode="auto">
            <a:xfrm>
              <a:off x="381000" y="914400"/>
              <a:ext cx="15440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1pPr>
              <a:lvl2pPr marL="742950" indent="-28575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2pPr>
              <a:lvl3pPr marL="11430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3pPr>
              <a:lvl4pPr marL="16002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4pPr>
              <a:lvl5pPr marL="20574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9pPr>
            </a:lstStyle>
            <a:p>
              <a:r>
                <a:rPr kumimoji="0" lang="en-US" altLang="zh-TW">
                  <a:latin typeface="Calibri" pitchFamily="34" charset="0"/>
                  <a:ea typeface="宋体" pitchFamily="2" charset="-122"/>
                </a:rPr>
                <a:t>Ground Truth</a:t>
              </a:r>
            </a:p>
          </p:txBody>
        </p:sp>
        <p:sp>
          <p:nvSpPr>
            <p:cNvPr id="51228" name="Oval 4"/>
            <p:cNvSpPr>
              <a:spLocks noChangeArrowheads="1"/>
            </p:cNvSpPr>
            <p:nvPr/>
          </p:nvSpPr>
          <p:spPr bwMode="auto">
            <a:xfrm>
              <a:off x="0" y="0"/>
              <a:ext cx="914400" cy="762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1, 2, 3</a:t>
              </a:r>
            </a:p>
          </p:txBody>
        </p:sp>
        <p:sp>
          <p:nvSpPr>
            <p:cNvPr id="51229" name="Oval 5"/>
            <p:cNvSpPr>
              <a:spLocks noChangeArrowheads="1"/>
            </p:cNvSpPr>
            <p:nvPr/>
          </p:nvSpPr>
          <p:spPr bwMode="auto">
            <a:xfrm>
              <a:off x="1219200" y="0"/>
              <a:ext cx="914400" cy="762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4, 5, 6</a:t>
              </a:r>
            </a:p>
          </p:txBody>
        </p:sp>
        <p:sp>
          <p:nvSpPr>
            <p:cNvPr id="51230" name="Rectangle 6"/>
            <p:cNvSpPr>
              <a:spLocks noChangeArrowheads="1"/>
            </p:cNvSpPr>
            <p:nvPr/>
          </p:nvSpPr>
          <p:spPr bwMode="auto">
            <a:xfrm>
              <a:off x="3276600" y="76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1, 3</a:t>
              </a:r>
            </a:p>
          </p:txBody>
        </p:sp>
        <p:sp>
          <p:nvSpPr>
            <p:cNvPr id="51231" name="Rectangle 7"/>
            <p:cNvSpPr>
              <a:spLocks noChangeArrowheads="1"/>
            </p:cNvSpPr>
            <p:nvPr/>
          </p:nvSpPr>
          <p:spPr bwMode="auto">
            <a:xfrm>
              <a:off x="4343400" y="76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51232" name="Rectangle 8"/>
            <p:cNvSpPr>
              <a:spLocks noChangeArrowheads="1"/>
            </p:cNvSpPr>
            <p:nvPr/>
          </p:nvSpPr>
          <p:spPr bwMode="auto">
            <a:xfrm>
              <a:off x="5486400" y="76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4, 5, 6</a:t>
              </a:r>
            </a:p>
          </p:txBody>
        </p:sp>
        <p:sp>
          <p:nvSpPr>
            <p:cNvPr id="51233" name="TextBox 9"/>
            <p:cNvSpPr txBox="1">
              <a:spLocks noChangeArrowheads="1"/>
            </p:cNvSpPr>
            <p:nvPr/>
          </p:nvSpPr>
          <p:spPr bwMode="auto">
            <a:xfrm>
              <a:off x="3733800" y="914400"/>
              <a:ext cx="19415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1pPr>
              <a:lvl2pPr marL="742950" indent="-28575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2pPr>
              <a:lvl3pPr marL="11430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3pPr>
              <a:lvl4pPr marL="16002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4pPr>
              <a:lvl5pPr marL="20574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9pPr>
            </a:lstStyle>
            <a:p>
              <a:r>
                <a:rPr kumimoji="0" lang="en-US" altLang="zh-TW">
                  <a:latin typeface="Calibri" pitchFamily="34" charset="0"/>
                  <a:ea typeface="宋体" pitchFamily="2" charset="-122"/>
                </a:rPr>
                <a:t>Clustering Result</a:t>
              </a:r>
            </a:p>
          </p:txBody>
        </p:sp>
      </p:grpSp>
      <p:sp>
        <p:nvSpPr>
          <p:cNvPr id="51234" name="TextBox 12"/>
          <p:cNvSpPr txBox="1">
            <a:spLocks noChangeArrowheads="1"/>
          </p:cNvSpPr>
          <p:nvPr/>
        </p:nvSpPr>
        <p:spPr bwMode="auto">
          <a:xfrm>
            <a:off x="2381250" y="5453063"/>
            <a:ext cx="4741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Accuracy = (4+9)/ (4+2+9+0) = 13/15</a:t>
            </a:r>
          </a:p>
        </p:txBody>
      </p:sp>
    </p:spTree>
    <p:extLst>
      <p:ext uri="{BB962C8B-B14F-4D97-AF65-F5344CB8AC3E}">
        <p14:creationId xmlns:p14="http://schemas.microsoft.com/office/powerpoint/2010/main" val="12891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4348" y="3857628"/>
            <a:ext cx="8286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In our lab, theory and practice are combined</a:t>
            </a:r>
            <a:endParaRPr lang="zh-TW" altLang="en-US" sz="3200" b="1" dirty="0"/>
          </a:p>
        </p:txBody>
      </p:sp>
      <p:sp>
        <p:nvSpPr>
          <p:cNvPr id="3" name="矩形 2"/>
          <p:cNvSpPr/>
          <p:nvPr/>
        </p:nvSpPr>
        <p:spPr>
          <a:xfrm>
            <a:off x="714348" y="1428736"/>
            <a:ext cx="68580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Theory is when you know everything but nothing works. </a:t>
            </a:r>
          </a:p>
          <a:p>
            <a:r>
              <a:rPr lang="en-US" sz="3200" b="1" dirty="0"/>
              <a:t>Practice is when everything works but no one knows why.</a:t>
            </a:r>
          </a:p>
        </p:txBody>
      </p:sp>
      <p:sp>
        <p:nvSpPr>
          <p:cNvPr id="4" name="矩形 3"/>
          <p:cNvSpPr/>
          <p:nvPr/>
        </p:nvSpPr>
        <p:spPr>
          <a:xfrm>
            <a:off x="785786" y="4786322"/>
            <a:ext cx="81549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 nothing works and no one knows why</a:t>
            </a:r>
            <a:endParaRPr lang="zh-TW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2030983"/>
            <a:ext cx="7772400" cy="1470025"/>
          </a:xfrm>
        </p:spPr>
        <p:txBody>
          <a:bodyPr/>
          <a:lstStyle/>
          <a:p>
            <a:r>
              <a:rPr lang="en-US" altLang="zh-TW" dirty="0"/>
              <a:t>Information Diffusion in Social Networks</a:t>
            </a:r>
          </a:p>
        </p:txBody>
      </p:sp>
      <p:pic>
        <p:nvPicPr>
          <p:cNvPr id="5128" name="Picture 8" descr="zombies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05064"/>
            <a:ext cx="3744416" cy="272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4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1" name="Picture 7" descr="iamlege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i_am_legend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9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330" name="Picture 2" descr="http://www.thewalkerstalkers.com/wp-content/uploads/2012/12/zombie-mob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36" y="0"/>
            <a:ext cx="10287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18" name="Picture 2" descr="http://pixel.nymag.com/imgs/daily/vulture/2016/04/04/04-jeffrey-dean-morgan-negan.w529.h35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771" y="1071546"/>
            <a:ext cx="7752443" cy="5158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Information Diffusion and Epidemics</a:t>
            </a:r>
          </a:p>
        </p:txBody>
      </p:sp>
      <p:pic>
        <p:nvPicPr>
          <p:cNvPr id="20486" name="Picture 6" descr="zombie-attack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752600"/>
            <a:ext cx="3290888" cy="452596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8" name="Picture 8" descr="epl10323fig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86000"/>
            <a:ext cx="4191000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8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-142900"/>
            <a:ext cx="8305800" cy="1143000"/>
          </a:xfrm>
        </p:spPr>
        <p:txBody>
          <a:bodyPr anchor="b"/>
          <a:lstStyle/>
          <a:p>
            <a:r>
              <a:rPr lang="en-US" altLang="zh-TW" sz="3500" dirty="0"/>
              <a:t>Social Network and Spread of Influence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142984"/>
            <a:ext cx="8229600" cy="2838450"/>
          </a:xfrm>
        </p:spPr>
        <p:txBody>
          <a:bodyPr/>
          <a:lstStyle/>
          <a:p>
            <a:r>
              <a:rPr lang="en-US" altLang="zh-TW" sz="2700" dirty="0"/>
              <a:t>Social network plays a fundamental role as a medium for the spread of INFLUENCE among its members </a:t>
            </a:r>
          </a:p>
          <a:p>
            <a:pPr lvl="1"/>
            <a:r>
              <a:rPr lang="en-US" altLang="zh-TW" sz="2300" dirty="0"/>
              <a:t>Opinions, ideas, information, innovation… </a:t>
            </a:r>
          </a:p>
        </p:txBody>
      </p:sp>
      <p:pic>
        <p:nvPicPr>
          <p:cNvPr id="22536" name="Picture 8" descr="wordofmouthvisualiz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4" y="2851990"/>
            <a:ext cx="4929222" cy="400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Word-of-Mouth Marketing</a:t>
            </a:r>
            <a:endParaRPr lang="zh-CN" altLang="en-US" sz="400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28625" y="1500188"/>
            <a:ext cx="8229600" cy="4525962"/>
          </a:xfrm>
        </p:spPr>
        <p:txBody>
          <a:bodyPr/>
          <a:lstStyle/>
          <a:p>
            <a:r>
              <a:rPr lang="en-US" altLang="zh-CN" sz="2400"/>
              <a:t>To promote a product by </a:t>
            </a:r>
            <a:r>
              <a:rPr lang="en-US" altLang="zh-CN" sz="2400">
                <a:solidFill>
                  <a:srgbClr val="C00000"/>
                </a:solidFill>
              </a:rPr>
              <a:t>seeding a few users</a:t>
            </a:r>
            <a:r>
              <a:rPr lang="en-US" altLang="zh-CN" sz="2400"/>
              <a:t>; users adopting the product will recommend it</a:t>
            </a:r>
            <a:endParaRPr lang="en-US" altLang="zh-CN" sz="2800"/>
          </a:p>
          <a:p>
            <a:r>
              <a:rPr lang="en-US" altLang="zh-CN" sz="2800"/>
              <a:t>Advantages:  </a:t>
            </a:r>
            <a:r>
              <a:rPr lang="en-US" altLang="zh-CN" sz="2400"/>
              <a:t>efficient; cost-effective</a:t>
            </a:r>
          </a:p>
          <a:p>
            <a:endParaRPr lang="zh-CN" altLang="en-US" sz="2800"/>
          </a:p>
        </p:txBody>
      </p:sp>
      <p:sp>
        <p:nvSpPr>
          <p:cNvPr id="10244" name="AutoShape 2" descr="https://encrypted-tbn3.gstatic.com/images?q=tbn:ANd9GcSbzWsNTvgLpkw2A1V52krAdsdJaVIx5QdCfJm9IvQVkuTXzl7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313" y="4286250"/>
            <a:ext cx="7461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78826" y="3909486"/>
            <a:ext cx="308673" cy="59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737564" y="4935480"/>
            <a:ext cx="308673" cy="59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endCxn id="25604" idx="1"/>
          </p:cNvCxnSpPr>
          <p:nvPr/>
        </p:nvCxnSpPr>
        <p:spPr>
          <a:xfrm flipV="1">
            <a:off x="2103438" y="4205288"/>
            <a:ext cx="1574800" cy="62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8" idx="1"/>
          </p:cNvCxnSpPr>
          <p:nvPr/>
        </p:nvCxnSpPr>
        <p:spPr>
          <a:xfrm>
            <a:off x="2103438" y="4829175"/>
            <a:ext cx="1633537" cy="401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50" name="TextBox 19"/>
          <p:cNvSpPr txBox="1">
            <a:spLocks noChangeArrowheads="1"/>
          </p:cNvSpPr>
          <p:nvPr/>
        </p:nvSpPr>
        <p:spPr bwMode="auto">
          <a:xfrm>
            <a:off x="3889375" y="2357438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/>
          </a:p>
        </p:txBody>
      </p:sp>
      <p:pic>
        <p:nvPicPr>
          <p:cNvPr id="1025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0" y="387985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88" y="478631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0" y="530860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0" y="350043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5" name="TextBox 37"/>
          <p:cNvSpPr txBox="1">
            <a:spLocks noChangeArrowheads="1"/>
          </p:cNvSpPr>
          <p:nvPr/>
        </p:nvSpPr>
        <p:spPr bwMode="auto">
          <a:xfrm>
            <a:off x="1339850" y="3082925"/>
            <a:ext cx="1000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/>
              <a:t>Company</a:t>
            </a:r>
            <a:endParaRPr lang="zh-CN" altLang="en-US" sz="1400" b="1"/>
          </a:p>
        </p:txBody>
      </p:sp>
      <p:cxnSp>
        <p:nvCxnSpPr>
          <p:cNvPr id="41" name="直接箭头连接符 40"/>
          <p:cNvCxnSpPr>
            <a:stCxn id="25604" idx="3"/>
          </p:cNvCxnSpPr>
          <p:nvPr/>
        </p:nvCxnSpPr>
        <p:spPr>
          <a:xfrm flipV="1">
            <a:off x="3987800" y="3703638"/>
            <a:ext cx="1155700" cy="50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5604" idx="3"/>
          </p:cNvCxnSpPr>
          <p:nvPr/>
        </p:nvCxnSpPr>
        <p:spPr>
          <a:xfrm flipV="1">
            <a:off x="3987800" y="4083050"/>
            <a:ext cx="1441450" cy="122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8" idx="3"/>
          </p:cNvCxnSpPr>
          <p:nvPr/>
        </p:nvCxnSpPr>
        <p:spPr>
          <a:xfrm>
            <a:off x="4046538" y="5230813"/>
            <a:ext cx="1454150" cy="209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3"/>
          </p:cNvCxnSpPr>
          <p:nvPr/>
        </p:nvCxnSpPr>
        <p:spPr>
          <a:xfrm flipV="1">
            <a:off x="4046538" y="4989513"/>
            <a:ext cx="1454150" cy="241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75" y="435768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5" name="直接箭头连接符 64"/>
          <p:cNvCxnSpPr>
            <a:stCxn id="25604" idx="3"/>
          </p:cNvCxnSpPr>
          <p:nvPr/>
        </p:nvCxnSpPr>
        <p:spPr>
          <a:xfrm>
            <a:off x="3987800" y="4205288"/>
            <a:ext cx="1298575" cy="355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262" name="TextBox 70"/>
          <p:cNvSpPr txBox="1">
            <a:spLocks noChangeArrowheads="1"/>
          </p:cNvSpPr>
          <p:nvPr/>
        </p:nvSpPr>
        <p:spPr bwMode="auto">
          <a:xfrm>
            <a:off x="3381375" y="3082925"/>
            <a:ext cx="1119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/>
              <a:t>seed users</a:t>
            </a:r>
            <a:endParaRPr lang="zh-CN" altLang="en-US" sz="1400" b="1"/>
          </a:p>
        </p:txBody>
      </p:sp>
      <p:pic>
        <p:nvPicPr>
          <p:cNvPr id="1026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3988" y="416560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3838" y="500062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9525" y="566578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3775" y="350043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6800" y="456247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8363" y="416560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50" y="442912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1538" y="528637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8150" y="335756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4050" y="466566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3" name="TextBox 105"/>
          <p:cNvSpPr txBox="1">
            <a:spLocks noChangeArrowheads="1"/>
          </p:cNvSpPr>
          <p:nvPr/>
        </p:nvSpPr>
        <p:spPr bwMode="auto">
          <a:xfrm>
            <a:off x="4957763" y="3071813"/>
            <a:ext cx="2328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/>
              <a:t>follow-up activated users</a:t>
            </a:r>
            <a:endParaRPr lang="zh-CN" altLang="en-US" sz="1400" b="1">
              <a:solidFill>
                <a:srgbClr val="00B050"/>
              </a:solidFill>
            </a:endParaRPr>
          </a:p>
        </p:txBody>
      </p:sp>
      <p:cxnSp>
        <p:nvCxnSpPr>
          <p:cNvPr id="115" name="直接箭头连接符 114"/>
          <p:cNvCxnSpPr/>
          <p:nvPr/>
        </p:nvCxnSpPr>
        <p:spPr>
          <a:xfrm>
            <a:off x="5356225" y="3703638"/>
            <a:ext cx="71755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/>
        </p:nvCxnSpPr>
        <p:spPr>
          <a:xfrm flipV="1">
            <a:off x="6286500" y="3560763"/>
            <a:ext cx="501650" cy="14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>
            <a:off x="5499100" y="4560888"/>
            <a:ext cx="647700" cy="204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 flipV="1">
            <a:off x="5499100" y="4368800"/>
            <a:ext cx="1004888" cy="1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/>
          <p:nvPr/>
        </p:nvCxnSpPr>
        <p:spPr>
          <a:xfrm>
            <a:off x="5641975" y="5511800"/>
            <a:ext cx="717550" cy="357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5713413" y="4989513"/>
            <a:ext cx="865187" cy="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 flipV="1">
            <a:off x="6572250" y="5489575"/>
            <a:ext cx="649288" cy="379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 flipV="1">
            <a:off x="7216775" y="4632325"/>
            <a:ext cx="498475" cy="236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6359525" y="4765675"/>
            <a:ext cx="644525" cy="103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/>
          <p:nvPr/>
        </p:nvCxnSpPr>
        <p:spPr>
          <a:xfrm flipV="1">
            <a:off x="5641975" y="5203825"/>
            <a:ext cx="936625" cy="307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>
          <a:xfrm>
            <a:off x="6716713" y="4368800"/>
            <a:ext cx="50165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5641975" y="4083050"/>
            <a:ext cx="862013" cy="285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38" y="564356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9" name="直接箭头连接符 148"/>
          <p:cNvCxnSpPr>
            <a:stCxn id="8" idx="3"/>
          </p:cNvCxnSpPr>
          <p:nvPr/>
        </p:nvCxnSpPr>
        <p:spPr>
          <a:xfrm>
            <a:off x="4046538" y="5230813"/>
            <a:ext cx="1168400" cy="615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0100" y="578643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2" name="直接箭头连接符 151"/>
          <p:cNvCxnSpPr/>
          <p:nvPr/>
        </p:nvCxnSpPr>
        <p:spPr>
          <a:xfrm>
            <a:off x="6572250" y="5868988"/>
            <a:ext cx="577850" cy="120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rot="16200000" flipH="1">
            <a:off x="1701006" y="4487069"/>
            <a:ext cx="2859088" cy="25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 rot="16200000" flipH="1">
            <a:off x="3201194" y="4487069"/>
            <a:ext cx="2859088" cy="25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2" name="TextBox 182"/>
          <p:cNvSpPr txBox="1">
            <a:spLocks noChangeArrowheads="1"/>
          </p:cNvSpPr>
          <p:nvPr/>
        </p:nvSpPr>
        <p:spPr bwMode="auto">
          <a:xfrm>
            <a:off x="2286000" y="4487863"/>
            <a:ext cx="1214438" cy="52228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free product/</a:t>
            </a:r>
          </a:p>
          <a:p>
            <a:r>
              <a:rPr lang="en-US" altLang="zh-CN" sz="1400"/>
              <a:t>discount</a:t>
            </a:r>
            <a:endParaRPr lang="zh-CN" altLang="en-US" sz="1400"/>
          </a:p>
        </p:txBody>
      </p:sp>
      <p:sp>
        <p:nvSpPr>
          <p:cNvPr id="5173" name="TextBox 183"/>
          <p:cNvSpPr txBox="1">
            <a:spLocks noChangeArrowheads="1"/>
          </p:cNvSpPr>
          <p:nvPr/>
        </p:nvSpPr>
        <p:spPr bwMode="auto">
          <a:xfrm>
            <a:off x="4143375" y="4621213"/>
            <a:ext cx="928688" cy="3079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1400" dirty="0"/>
              <a:t>influence</a:t>
            </a:r>
            <a:endParaRPr lang="zh-CN" altLang="en-US" sz="1400" dirty="0"/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14525" y="3814763"/>
            <a:ext cx="4514850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i="1" dirty="0">
                <a:solidFill>
                  <a:srgbClr val="C00000"/>
                </a:solidFill>
              </a:rPr>
              <a:t>How to select the optimal seed users?</a:t>
            </a:r>
            <a:endParaRPr lang="zh-CN" altLang="en-US" sz="2000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allAtOnce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Problem Setting</a:t>
            </a:r>
          </a:p>
        </p:txBody>
      </p:sp>
      <p:sp>
        <p:nvSpPr>
          <p:cNvPr id="21507" name="AutoShape 3"/>
          <p:cNvSpPr>
            <a:spLocks noGrp="1" noChangeAspect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700"/>
              <a:t>Given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a limited budget B for initial advertising (e.g. give away free samples of product)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estimates for influence between individuals</a:t>
            </a:r>
          </a:p>
          <a:p>
            <a:pPr>
              <a:lnSpc>
                <a:spcPct val="90000"/>
              </a:lnSpc>
            </a:pPr>
            <a:r>
              <a:rPr lang="en-US" altLang="zh-TW" sz="2700"/>
              <a:t>Goal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trigger a large cascade of influence (e.g. further adoptions of a product)</a:t>
            </a:r>
          </a:p>
          <a:p>
            <a:pPr>
              <a:lnSpc>
                <a:spcPct val="90000"/>
              </a:lnSpc>
            </a:pPr>
            <a:r>
              <a:rPr lang="en-US" altLang="zh-TW" sz="2700"/>
              <a:t>Question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Which set of individuals should B target at?</a:t>
            </a:r>
          </a:p>
          <a:p>
            <a:pPr>
              <a:lnSpc>
                <a:spcPct val="90000"/>
              </a:lnSpc>
            </a:pPr>
            <a:r>
              <a:rPr lang="en-US" altLang="zh-TW" sz="2700"/>
              <a:t>Application besides product marketing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spread an innovation</a:t>
            </a:r>
          </a:p>
        </p:txBody>
      </p:sp>
    </p:spTree>
    <p:extLst>
      <p:ext uri="{BB962C8B-B14F-4D97-AF65-F5344CB8AC3E}">
        <p14:creationId xmlns:p14="http://schemas.microsoft.com/office/powerpoint/2010/main" val="10926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3" t="15050" b="7001"/>
          <a:stretch>
            <a:fillRect/>
          </a:stretch>
        </p:blipFill>
        <p:spPr bwMode="auto">
          <a:xfrm>
            <a:off x="0" y="836712"/>
            <a:ext cx="887212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207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 dirty="0"/>
              <a:t>Factors Influencing Diffusion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/>
              <a:t>network structure (unweighted)</a:t>
            </a:r>
          </a:p>
          <a:p>
            <a:pPr lvl="1"/>
            <a:r>
              <a:rPr lang="en-US" altLang="zh-TW" sz="2400"/>
              <a:t>density</a:t>
            </a:r>
          </a:p>
          <a:p>
            <a:pPr lvl="1"/>
            <a:r>
              <a:rPr lang="en-US" altLang="zh-TW" sz="2400"/>
              <a:t>degree distribution</a:t>
            </a:r>
          </a:p>
          <a:p>
            <a:pPr lvl="1"/>
            <a:r>
              <a:rPr lang="en-US" altLang="zh-TW" sz="2400"/>
              <a:t>clustering</a:t>
            </a:r>
          </a:p>
          <a:p>
            <a:pPr lvl="1"/>
            <a:r>
              <a:rPr lang="en-US" altLang="zh-TW" sz="2400"/>
              <a:t>connected components</a:t>
            </a:r>
          </a:p>
          <a:p>
            <a:pPr lvl="1"/>
            <a:r>
              <a:rPr lang="en-US" altLang="zh-TW" sz="2400"/>
              <a:t>community structure</a:t>
            </a:r>
          </a:p>
          <a:p>
            <a:pPr lvl="1"/>
            <a:endParaRPr lang="en-US" altLang="zh-TW" sz="2400"/>
          </a:p>
          <a:p>
            <a:r>
              <a:rPr lang="en-US" altLang="zh-TW" sz="2800"/>
              <a:t>strength of ties (weighted)</a:t>
            </a:r>
          </a:p>
          <a:p>
            <a:pPr lvl="1"/>
            <a:r>
              <a:rPr lang="en-US" altLang="zh-TW" sz="2400"/>
              <a:t>frequency of communication</a:t>
            </a:r>
          </a:p>
          <a:p>
            <a:pPr lvl="1"/>
            <a:r>
              <a:rPr lang="en-US" altLang="zh-TW" sz="2400"/>
              <a:t>strength of influence</a:t>
            </a:r>
          </a:p>
        </p:txBody>
      </p:sp>
    </p:spTree>
    <p:extLst>
      <p:ext uri="{BB962C8B-B14F-4D97-AF65-F5344CB8AC3E}">
        <p14:creationId xmlns:p14="http://schemas.microsoft.com/office/powerpoint/2010/main" val="275996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What we need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/>
              <a:t>Form models of influence in social networks.</a:t>
            </a:r>
          </a:p>
          <a:p>
            <a:r>
              <a:rPr lang="en-US" altLang="zh-TW"/>
              <a:t>Obtain data about particular network (to estimate inter-personal influence).</a:t>
            </a:r>
          </a:p>
          <a:p>
            <a:r>
              <a:rPr lang="en-US" altLang="zh-TW"/>
              <a:t>Devise algorithm to maximize spread of influence.</a:t>
            </a:r>
          </a:p>
        </p:txBody>
      </p:sp>
    </p:spTree>
    <p:extLst>
      <p:ext uri="{BB962C8B-B14F-4D97-AF65-F5344CB8AC3E}">
        <p14:creationId xmlns:p14="http://schemas.microsoft.com/office/powerpoint/2010/main" val="279762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313613" cy="1143000"/>
          </a:xfrm>
        </p:spPr>
        <p:txBody>
          <a:bodyPr anchor="b"/>
          <a:lstStyle/>
          <a:p>
            <a:r>
              <a:rPr lang="en-US" altLang="zh-TW" dirty="0"/>
              <a:t>Linear Threshold Model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295400"/>
            <a:ext cx="8285163" cy="4572000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TW" sz="2700" dirty="0"/>
              <a:t>A node </a:t>
            </a:r>
            <a:r>
              <a:rPr lang="en-US" altLang="zh-TW" sz="2700" i="1" dirty="0"/>
              <a:t>v </a:t>
            </a:r>
            <a:r>
              <a:rPr lang="en-US" altLang="zh-TW" sz="2700" dirty="0"/>
              <a:t>has random threshold </a:t>
            </a:r>
            <a:r>
              <a:rPr lang="el-GR" sz="2700" i="1" dirty="0">
                <a:latin typeface="+mj-ea"/>
                <a:ea typeface="+mj-ea"/>
                <a:cs typeface="Arial" pitchFamily="34" charset="0"/>
              </a:rPr>
              <a:t>θ</a:t>
            </a:r>
            <a:r>
              <a:rPr lang="en-US" altLang="zh-TW" sz="2700" i="1" baseline="-25000" dirty="0">
                <a:cs typeface="Arial" pitchFamily="34" charset="0"/>
              </a:rPr>
              <a:t>v  </a:t>
            </a:r>
            <a:r>
              <a:rPr lang="en-US" altLang="zh-TW" sz="2700" i="1" dirty="0">
                <a:cs typeface="Arial" pitchFamily="34" charset="0"/>
              </a:rPr>
              <a:t>~ U[0,1]</a:t>
            </a:r>
          </a:p>
          <a:p>
            <a:pPr>
              <a:spcBef>
                <a:spcPct val="30000"/>
              </a:spcBef>
            </a:pPr>
            <a:r>
              <a:rPr lang="en-US" altLang="zh-TW" sz="2700" dirty="0"/>
              <a:t>A node </a:t>
            </a:r>
            <a:r>
              <a:rPr lang="en-US" altLang="zh-TW" sz="2700" i="1" dirty="0"/>
              <a:t>v</a:t>
            </a:r>
            <a:r>
              <a:rPr lang="en-US" altLang="zh-TW" sz="2700" dirty="0"/>
              <a:t> is influenced by each neighbor </a:t>
            </a:r>
            <a:r>
              <a:rPr lang="en-US" altLang="zh-TW" sz="2700" i="1" dirty="0"/>
              <a:t>w</a:t>
            </a:r>
            <a:r>
              <a:rPr lang="en-US" altLang="zh-TW" sz="2700" dirty="0"/>
              <a:t> according to a </a:t>
            </a:r>
            <a:r>
              <a:rPr lang="en-US" altLang="zh-TW" sz="2700" i="1" dirty="0"/>
              <a:t>weight </a:t>
            </a:r>
            <a:r>
              <a:rPr lang="en-US" altLang="zh-TW" sz="2700" i="1" dirty="0" err="1">
                <a:cs typeface="Arial" pitchFamily="34" charset="0"/>
              </a:rPr>
              <a:t>b</a:t>
            </a:r>
            <a:r>
              <a:rPr lang="en-US" altLang="zh-TW" sz="2700" i="1" baseline="-25000" dirty="0" err="1">
                <a:cs typeface="Arial" pitchFamily="34" charset="0"/>
              </a:rPr>
              <a:t>vw</a:t>
            </a:r>
            <a:r>
              <a:rPr lang="en-US" altLang="zh-TW" sz="2700" i="1" baseline="-25000" dirty="0">
                <a:cs typeface="Arial" pitchFamily="34" charset="0"/>
              </a:rPr>
              <a:t> </a:t>
            </a:r>
            <a:r>
              <a:rPr lang="en-US" altLang="zh-TW" sz="2700" dirty="0"/>
              <a:t>such that </a:t>
            </a:r>
          </a:p>
          <a:p>
            <a:pPr>
              <a:spcBef>
                <a:spcPct val="30000"/>
              </a:spcBef>
            </a:pPr>
            <a:endParaRPr lang="en-US" altLang="zh-TW" sz="2700" dirty="0"/>
          </a:p>
          <a:p>
            <a:pPr>
              <a:spcBef>
                <a:spcPct val="30000"/>
              </a:spcBef>
            </a:pPr>
            <a:endParaRPr lang="en-US" altLang="zh-TW" sz="2700" dirty="0"/>
          </a:p>
          <a:p>
            <a:pPr>
              <a:spcBef>
                <a:spcPct val="30000"/>
              </a:spcBef>
            </a:pPr>
            <a:r>
              <a:rPr lang="en-US" altLang="zh-TW" sz="2700" dirty="0"/>
              <a:t>A node </a:t>
            </a:r>
            <a:r>
              <a:rPr lang="en-US" altLang="zh-TW" sz="2700" i="1" dirty="0"/>
              <a:t>v</a:t>
            </a:r>
            <a:r>
              <a:rPr lang="en-US" altLang="zh-TW" sz="2700" dirty="0"/>
              <a:t> becomes active when at least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TW" sz="2700" dirty="0"/>
              <a:t> (weighted) </a:t>
            </a:r>
            <a:r>
              <a:rPr lang="el-GR" sz="2700" i="1" dirty="0">
                <a:latin typeface="+mj-ea"/>
                <a:ea typeface="+mj-ea"/>
                <a:cs typeface="Arial" pitchFamily="34" charset="0"/>
              </a:rPr>
              <a:t>θ</a:t>
            </a:r>
            <a:r>
              <a:rPr lang="en-US" altLang="zh-TW" sz="2700" i="1" baseline="-25000" dirty="0">
                <a:cs typeface="Arial" pitchFamily="34" charset="0"/>
              </a:rPr>
              <a:t>v</a:t>
            </a:r>
            <a:r>
              <a:rPr lang="en-US" altLang="zh-TW" sz="2700" dirty="0"/>
              <a:t> fraction of its neighbors are active</a:t>
            </a:r>
          </a:p>
          <a:p>
            <a:pPr>
              <a:spcBef>
                <a:spcPct val="30000"/>
              </a:spcBef>
              <a:buFontTx/>
              <a:buNone/>
            </a:pPr>
            <a:endParaRPr lang="en-US" altLang="zh-TW" sz="2700" dirty="0"/>
          </a:p>
        </p:txBody>
      </p:sp>
      <p:graphicFrame>
        <p:nvGraphicFramePr>
          <p:cNvPr id="126028" name="Object 7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590800" y="5029200"/>
          <a:ext cx="3581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66" name="Equation" r:id="rId4" imgW="1345970" imgH="355508" progId="">
                  <p:embed/>
                </p:oleObj>
              </mc:Choice>
              <mc:Fallback>
                <p:oleObj name="Equation" r:id="rId4" imgW="1345970" imgH="355508" progId="">
                  <p:embed/>
                  <p:pic>
                    <p:nvPicPr>
                      <p:cNvPr id="0" name="Picture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029200"/>
                        <a:ext cx="3581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32" name="Object 80"/>
          <p:cNvGraphicFramePr>
            <a:graphicFrameLocks noChangeAspect="1"/>
          </p:cNvGraphicFramePr>
          <p:nvPr/>
        </p:nvGraphicFramePr>
        <p:xfrm>
          <a:off x="2590800" y="2819400"/>
          <a:ext cx="27701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67" name="Equation" r:id="rId6" imgW="1041170" imgH="355508" progId="">
                  <p:embed/>
                </p:oleObj>
              </mc:Choice>
              <mc:Fallback>
                <p:oleObj name="Equation" r:id="rId6" imgW="1041170" imgH="355508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819400"/>
                        <a:ext cx="277018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914400" y="6248400"/>
            <a:ext cx="5622925" cy="519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/>
              <a:t>It must be true that all men say </a:t>
            </a:r>
          </a:p>
        </p:txBody>
      </p:sp>
    </p:spTree>
    <p:extLst>
      <p:ext uri="{BB962C8B-B14F-4D97-AF65-F5344CB8AC3E}">
        <p14:creationId xmlns:p14="http://schemas.microsoft.com/office/powerpoint/2010/main" val="32747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  <p:bldP spid="1127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n-ren-cheng-hu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98" y="764704"/>
            <a:ext cx="5943600" cy="57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Example</a:t>
            </a:r>
          </a:p>
        </p:txBody>
      </p:sp>
      <p:sp>
        <p:nvSpPr>
          <p:cNvPr id="128003" name="Oval 3"/>
          <p:cNvSpPr>
            <a:spLocks noChangeArrowheads="1"/>
          </p:cNvSpPr>
          <p:nvPr/>
        </p:nvSpPr>
        <p:spPr bwMode="auto">
          <a:xfrm>
            <a:off x="2052638" y="3794125"/>
            <a:ext cx="658812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486400" y="1371600"/>
            <a:ext cx="32766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6564313" y="1657350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Inactive Node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540500" y="2324100"/>
            <a:ext cx="1652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Active Node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535738" y="2894013"/>
            <a:ext cx="1412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Threshold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6569075" y="3408363"/>
            <a:ext cx="2244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Active neighbors</a:t>
            </a:r>
          </a:p>
        </p:txBody>
      </p:sp>
      <p:sp>
        <p:nvSpPr>
          <p:cNvPr id="128009" name="Oval 9"/>
          <p:cNvSpPr>
            <a:spLocks noChangeArrowheads="1"/>
          </p:cNvSpPr>
          <p:nvPr/>
        </p:nvSpPr>
        <p:spPr bwMode="auto">
          <a:xfrm>
            <a:off x="2103438" y="5160963"/>
            <a:ext cx="628650" cy="5095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10" name="Oval 10"/>
          <p:cNvSpPr>
            <a:spLocks noChangeArrowheads="1"/>
          </p:cNvSpPr>
          <p:nvPr/>
        </p:nvSpPr>
        <p:spPr bwMode="auto">
          <a:xfrm>
            <a:off x="4616450" y="3778250"/>
            <a:ext cx="628650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11" name="Oval 11"/>
          <p:cNvSpPr>
            <a:spLocks noChangeArrowheads="1"/>
          </p:cNvSpPr>
          <p:nvPr/>
        </p:nvSpPr>
        <p:spPr bwMode="auto">
          <a:xfrm>
            <a:off x="4638675" y="5191125"/>
            <a:ext cx="628650" cy="5095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5673725" y="1546225"/>
            <a:ext cx="493713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5708650" y="2273300"/>
            <a:ext cx="493713" cy="509588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solidFill>
                <a:srgbClr val="00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5832475" y="2916238"/>
            <a:ext cx="239713" cy="3460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5853113" y="3417888"/>
            <a:ext cx="239712" cy="3460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614363" y="2198688"/>
            <a:ext cx="612775" cy="5095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3616325" y="2174875"/>
            <a:ext cx="673100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>
            <a:off x="2713038" y="5486400"/>
            <a:ext cx="1919287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2652713" y="4167188"/>
            <a:ext cx="1979612" cy="1049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2487613" y="4316413"/>
            <a:ext cx="0" cy="839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2698750" y="3971925"/>
            <a:ext cx="191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974725" y="2728913"/>
            <a:ext cx="1273175" cy="2532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1093788" y="2682875"/>
            <a:ext cx="1109662" cy="1154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 flipV="1">
            <a:off x="2517775" y="2622550"/>
            <a:ext cx="1154113" cy="1169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 flipV="1">
            <a:off x="1228725" y="2459038"/>
            <a:ext cx="236855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4017963" y="2638425"/>
            <a:ext cx="719137" cy="116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4841875" y="4302125"/>
            <a:ext cx="14288" cy="884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40" name="Text Box 29"/>
          <p:cNvSpPr txBox="1">
            <a:spLocks noChangeArrowheads="1"/>
          </p:cNvSpPr>
          <p:nvPr/>
        </p:nvSpPr>
        <p:spPr bwMode="auto">
          <a:xfrm>
            <a:off x="5200650" y="5260975"/>
            <a:ext cx="31432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v</a:t>
            </a:r>
          </a:p>
        </p:txBody>
      </p:sp>
      <p:sp>
        <p:nvSpPr>
          <p:cNvPr id="13341" name="Text Box 30"/>
          <p:cNvSpPr txBox="1">
            <a:spLocks noChangeArrowheads="1"/>
          </p:cNvSpPr>
          <p:nvPr/>
        </p:nvSpPr>
        <p:spPr bwMode="auto">
          <a:xfrm>
            <a:off x="1730375" y="5251450"/>
            <a:ext cx="3444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13342" name="Text Box 31"/>
          <p:cNvSpPr txBox="1">
            <a:spLocks noChangeArrowheads="1"/>
          </p:cNvSpPr>
          <p:nvPr/>
        </p:nvSpPr>
        <p:spPr bwMode="auto">
          <a:xfrm>
            <a:off x="3297238" y="5157788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3343" name="Text Box 32"/>
          <p:cNvSpPr txBox="1">
            <a:spLocks noChangeArrowheads="1"/>
          </p:cNvSpPr>
          <p:nvPr/>
        </p:nvSpPr>
        <p:spPr bwMode="auto">
          <a:xfrm>
            <a:off x="3141663" y="444500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3344" name="Text Box 33"/>
          <p:cNvSpPr txBox="1">
            <a:spLocks noChangeArrowheads="1"/>
          </p:cNvSpPr>
          <p:nvPr/>
        </p:nvSpPr>
        <p:spPr bwMode="auto">
          <a:xfrm>
            <a:off x="4829175" y="466090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3345" name="Text Box 34"/>
          <p:cNvSpPr txBox="1">
            <a:spLocks noChangeArrowheads="1"/>
          </p:cNvSpPr>
          <p:nvPr/>
        </p:nvSpPr>
        <p:spPr bwMode="auto">
          <a:xfrm>
            <a:off x="2443163" y="4503738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3346" name="Text Box 35"/>
          <p:cNvSpPr txBox="1">
            <a:spLocks noChangeArrowheads="1"/>
          </p:cNvSpPr>
          <p:nvPr/>
        </p:nvSpPr>
        <p:spPr bwMode="auto">
          <a:xfrm>
            <a:off x="3357563" y="3617913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0.1</a:t>
            </a:r>
          </a:p>
        </p:txBody>
      </p:sp>
      <p:sp>
        <p:nvSpPr>
          <p:cNvPr id="13347" name="Text Box 36"/>
          <p:cNvSpPr txBox="1">
            <a:spLocks noChangeArrowheads="1"/>
          </p:cNvSpPr>
          <p:nvPr/>
        </p:nvSpPr>
        <p:spPr bwMode="auto">
          <a:xfrm>
            <a:off x="1171575" y="391795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0.4</a:t>
            </a:r>
          </a:p>
        </p:txBody>
      </p:sp>
      <p:sp>
        <p:nvSpPr>
          <p:cNvPr id="13348" name="Text Box 37"/>
          <p:cNvSpPr txBox="1">
            <a:spLocks noChangeArrowheads="1"/>
          </p:cNvSpPr>
          <p:nvPr/>
        </p:nvSpPr>
        <p:spPr bwMode="auto">
          <a:xfrm>
            <a:off x="1616075" y="299085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3349" name="Text Box 38"/>
          <p:cNvSpPr txBox="1">
            <a:spLocks noChangeArrowheads="1"/>
          </p:cNvSpPr>
          <p:nvPr/>
        </p:nvSpPr>
        <p:spPr bwMode="auto">
          <a:xfrm>
            <a:off x="2703513" y="2906713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3350" name="Text Box 39"/>
          <p:cNvSpPr txBox="1">
            <a:spLocks noChangeArrowheads="1"/>
          </p:cNvSpPr>
          <p:nvPr/>
        </p:nvSpPr>
        <p:spPr bwMode="auto">
          <a:xfrm>
            <a:off x="2246313" y="2106613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0.6</a:t>
            </a:r>
          </a:p>
        </p:txBody>
      </p:sp>
      <p:sp>
        <p:nvSpPr>
          <p:cNvPr id="13351" name="Text Box 40"/>
          <p:cNvSpPr txBox="1">
            <a:spLocks noChangeArrowheads="1"/>
          </p:cNvSpPr>
          <p:nvPr/>
        </p:nvSpPr>
        <p:spPr bwMode="auto">
          <a:xfrm>
            <a:off x="4318000" y="292100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28041" name="Rectangle 41"/>
          <p:cNvSpPr>
            <a:spLocks noChangeArrowheads="1"/>
          </p:cNvSpPr>
          <p:nvPr/>
        </p:nvSpPr>
        <p:spPr bwMode="auto">
          <a:xfrm>
            <a:off x="4724400" y="5334000"/>
            <a:ext cx="222250" cy="227013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2" name="Rectangle 42"/>
          <p:cNvSpPr>
            <a:spLocks noChangeArrowheads="1"/>
          </p:cNvSpPr>
          <p:nvPr/>
        </p:nvSpPr>
        <p:spPr bwMode="auto">
          <a:xfrm>
            <a:off x="3716338" y="2324100"/>
            <a:ext cx="222250" cy="1809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3" name="Rectangle 43"/>
          <p:cNvSpPr>
            <a:spLocks noChangeArrowheads="1"/>
          </p:cNvSpPr>
          <p:nvPr/>
        </p:nvSpPr>
        <p:spPr bwMode="auto">
          <a:xfrm>
            <a:off x="2132013" y="3963988"/>
            <a:ext cx="222250" cy="150812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4" name="Rectangle 44"/>
          <p:cNvSpPr>
            <a:spLocks noChangeArrowheads="1"/>
          </p:cNvSpPr>
          <p:nvPr/>
        </p:nvSpPr>
        <p:spPr bwMode="auto">
          <a:xfrm>
            <a:off x="4711700" y="3979863"/>
            <a:ext cx="222250" cy="1206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5" name="Rectangle 45"/>
          <p:cNvSpPr>
            <a:spLocks noChangeArrowheads="1"/>
          </p:cNvSpPr>
          <p:nvPr/>
        </p:nvSpPr>
        <p:spPr bwMode="auto">
          <a:xfrm>
            <a:off x="2184400" y="5454650"/>
            <a:ext cx="252413" cy="444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6" name="Rectangle 46"/>
          <p:cNvSpPr>
            <a:spLocks noChangeArrowheads="1"/>
          </p:cNvSpPr>
          <p:nvPr/>
        </p:nvSpPr>
        <p:spPr bwMode="auto">
          <a:xfrm>
            <a:off x="661988" y="2433638"/>
            <a:ext cx="252412" cy="444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7" name="Rectangle 47"/>
          <p:cNvSpPr>
            <a:spLocks noChangeArrowheads="1"/>
          </p:cNvSpPr>
          <p:nvPr/>
        </p:nvSpPr>
        <p:spPr bwMode="auto">
          <a:xfrm>
            <a:off x="2452688" y="5365750"/>
            <a:ext cx="269875" cy="1206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8" name="Rectangle 48"/>
          <p:cNvSpPr>
            <a:spLocks noChangeArrowheads="1"/>
          </p:cNvSpPr>
          <p:nvPr/>
        </p:nvSpPr>
        <p:spPr bwMode="auto">
          <a:xfrm>
            <a:off x="4964113" y="4038600"/>
            <a:ext cx="211137" cy="603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9" name="Rectangle 49"/>
          <p:cNvSpPr>
            <a:spLocks noChangeArrowheads="1"/>
          </p:cNvSpPr>
          <p:nvPr/>
        </p:nvSpPr>
        <p:spPr bwMode="auto">
          <a:xfrm>
            <a:off x="2373313" y="3995738"/>
            <a:ext cx="239712" cy="1206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0" name="Rectangle 50"/>
          <p:cNvSpPr>
            <a:spLocks noChangeArrowheads="1"/>
          </p:cNvSpPr>
          <p:nvPr/>
        </p:nvSpPr>
        <p:spPr bwMode="auto">
          <a:xfrm>
            <a:off x="4953000" y="3962400"/>
            <a:ext cx="239713" cy="1508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1" name="Rectangle 51"/>
          <p:cNvSpPr>
            <a:spLocks noChangeArrowheads="1"/>
          </p:cNvSpPr>
          <p:nvPr/>
        </p:nvSpPr>
        <p:spPr bwMode="auto">
          <a:xfrm>
            <a:off x="2373313" y="3914775"/>
            <a:ext cx="238125" cy="201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2" name="Rectangle 52"/>
          <p:cNvSpPr>
            <a:spLocks noChangeArrowheads="1"/>
          </p:cNvSpPr>
          <p:nvPr/>
        </p:nvSpPr>
        <p:spPr bwMode="auto">
          <a:xfrm>
            <a:off x="3959225" y="2427288"/>
            <a:ext cx="238125" cy="809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3" name="Text Box 53"/>
          <p:cNvSpPr txBox="1">
            <a:spLocks noChangeArrowheads="1"/>
          </p:cNvSpPr>
          <p:nvPr/>
        </p:nvSpPr>
        <p:spPr bwMode="auto">
          <a:xfrm>
            <a:off x="6070600" y="4557713"/>
            <a:ext cx="13033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CN" sz="3000" b="1" i="1">
                <a:latin typeface="Arial" pitchFamily="34" charset="0"/>
                <a:ea typeface="宋体" pitchFamily="2" charset="-122"/>
                <a:cs typeface="Arial" pitchFamily="34" charset="0"/>
              </a:rPr>
              <a:t>Stop!</a:t>
            </a:r>
            <a:endParaRPr kumimoji="0" lang="en-US" altLang="zh-TW" sz="3000" b="1" i="1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3365" name="Text Box 54"/>
          <p:cNvSpPr txBox="1">
            <a:spLocks noChangeArrowheads="1"/>
          </p:cNvSpPr>
          <p:nvPr/>
        </p:nvSpPr>
        <p:spPr bwMode="auto">
          <a:xfrm>
            <a:off x="5313363" y="3989388"/>
            <a:ext cx="398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128055" name="Rectangle 55"/>
          <p:cNvSpPr>
            <a:spLocks noChangeArrowheads="1"/>
          </p:cNvSpPr>
          <p:nvPr/>
        </p:nvSpPr>
        <p:spPr bwMode="auto">
          <a:xfrm>
            <a:off x="3962400" y="2371725"/>
            <a:ext cx="238125" cy="1365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67" name="Text Box 56"/>
          <p:cNvSpPr txBox="1">
            <a:spLocks noChangeArrowheads="1"/>
          </p:cNvSpPr>
          <p:nvPr/>
        </p:nvSpPr>
        <p:spPr bwMode="auto">
          <a:xfrm>
            <a:off x="2743200" y="3505200"/>
            <a:ext cx="398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13368" name="Text Box 56"/>
          <p:cNvSpPr txBox="1">
            <a:spLocks noChangeArrowheads="1"/>
          </p:cNvSpPr>
          <p:nvPr/>
        </p:nvSpPr>
        <p:spPr bwMode="auto">
          <a:xfrm>
            <a:off x="2193925" y="5603875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FF"/>
                </a:solidFill>
              </a:rPr>
              <a:t>0.3</a:t>
            </a:r>
          </a:p>
        </p:txBody>
      </p:sp>
      <p:sp>
        <p:nvSpPr>
          <p:cNvPr id="13369" name="Text Box 57"/>
          <p:cNvSpPr txBox="1">
            <a:spLocks noChangeArrowheads="1"/>
          </p:cNvSpPr>
          <p:nvPr/>
        </p:nvSpPr>
        <p:spPr bwMode="auto">
          <a:xfrm>
            <a:off x="4876800" y="4191000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FF"/>
                </a:solidFill>
              </a:rPr>
              <a:t>0.4</a:t>
            </a:r>
          </a:p>
        </p:txBody>
      </p:sp>
      <p:sp>
        <p:nvSpPr>
          <p:cNvPr id="13370" name="Text Box 58"/>
          <p:cNvSpPr txBox="1">
            <a:spLocks noChangeArrowheads="1"/>
          </p:cNvSpPr>
          <p:nvPr/>
        </p:nvSpPr>
        <p:spPr bwMode="auto">
          <a:xfrm>
            <a:off x="1981200" y="4114800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FF"/>
                </a:solidFill>
              </a:rPr>
              <a:t>0.6</a:t>
            </a:r>
          </a:p>
        </p:txBody>
      </p:sp>
      <p:sp>
        <p:nvSpPr>
          <p:cNvPr id="13371" name="Text Box 59"/>
          <p:cNvSpPr txBox="1">
            <a:spLocks noChangeArrowheads="1"/>
          </p:cNvSpPr>
          <p:nvPr/>
        </p:nvSpPr>
        <p:spPr bwMode="auto">
          <a:xfrm>
            <a:off x="3505200" y="1828800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FF"/>
                </a:solidFill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27155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indefinite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41" grpId="0" animBg="1"/>
      <p:bldP spid="128042" grpId="0" animBg="1"/>
      <p:bldP spid="128043" grpId="0" animBg="1"/>
      <p:bldP spid="128044" grpId="0" animBg="1"/>
      <p:bldP spid="128045" grpId="0" animBg="1"/>
      <p:bldP spid="128046" grpId="0" animBg="1"/>
      <p:bldP spid="128047" grpId="0" animBg="1"/>
      <p:bldP spid="128048" grpId="0" animBg="1"/>
      <p:bldP spid="128049" grpId="0" animBg="1"/>
      <p:bldP spid="128050" grpId="0" animBg="1"/>
      <p:bldP spid="128051" grpId="0" animBg="1"/>
      <p:bldP spid="128052" grpId="0" animBg="1"/>
      <p:bldP spid="128052" grpId="1" animBg="1"/>
      <p:bldP spid="128053" grpId="0"/>
      <p:bldP spid="12805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Independent Cascade Model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401080" cy="4525963"/>
          </a:xfrm>
        </p:spPr>
        <p:txBody>
          <a:bodyPr/>
          <a:lstStyle/>
          <a:p>
            <a:r>
              <a:rPr lang="en-US" altLang="zh-TW" dirty="0"/>
              <a:t>When node </a:t>
            </a:r>
            <a:r>
              <a:rPr lang="en-US" altLang="zh-TW" i="1" dirty="0"/>
              <a:t>v</a:t>
            </a:r>
            <a:r>
              <a:rPr lang="en-US" altLang="zh-TW" dirty="0"/>
              <a:t> becomes active, it has a </a:t>
            </a:r>
            <a:r>
              <a:rPr lang="en-US" altLang="zh-TW" dirty="0">
                <a:solidFill>
                  <a:srgbClr val="0000FF"/>
                </a:solidFill>
              </a:rPr>
              <a:t>single</a:t>
            </a:r>
            <a:r>
              <a:rPr lang="en-US" altLang="zh-TW" dirty="0"/>
              <a:t> chance of activating each currently inactive neighbor </a:t>
            </a:r>
            <a:r>
              <a:rPr lang="en-US" altLang="zh-TW" i="1" dirty="0"/>
              <a:t>w.</a:t>
            </a:r>
          </a:p>
          <a:p>
            <a:r>
              <a:rPr lang="en-US" altLang="zh-TW" dirty="0"/>
              <a:t>The activation attempt succeeds with probability </a:t>
            </a:r>
            <a:r>
              <a:rPr lang="en-US" altLang="zh-TW" i="1" dirty="0" err="1">
                <a:cs typeface="Arial" pitchFamily="34" charset="0"/>
              </a:rPr>
              <a:t>p</a:t>
            </a:r>
            <a:r>
              <a:rPr lang="en-US" altLang="zh-TW" i="1" baseline="-25000" dirty="0" err="1">
                <a:cs typeface="Arial" pitchFamily="34" charset="0"/>
              </a:rPr>
              <a:t>vw</a:t>
            </a:r>
            <a:r>
              <a:rPr lang="en-US" altLang="zh-TW" i="1" baseline="-25000" dirty="0">
                <a:cs typeface="Arial" pitchFamily="34" charset="0"/>
              </a:rPr>
              <a:t> </a:t>
            </a:r>
            <a:r>
              <a:rPr lang="en-US" altLang="zh-TW" dirty="0"/>
              <a:t>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63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CN">
                <a:ea typeface="宋体" pitchFamily="2" charset="-122"/>
              </a:rPr>
              <a:t>Example</a:t>
            </a:r>
            <a:endParaRPr lang="en-US" altLang="zh-TW"/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2351088" y="4770438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860" name="Line 4"/>
          <p:cNvSpPr>
            <a:spLocks noChangeShapeType="1"/>
          </p:cNvSpPr>
          <p:nvPr/>
        </p:nvSpPr>
        <p:spPr bwMode="auto">
          <a:xfrm>
            <a:off x="2698750" y="4921250"/>
            <a:ext cx="191928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1" name="Line 5"/>
          <p:cNvSpPr>
            <a:spLocks noChangeShapeType="1"/>
          </p:cNvSpPr>
          <p:nvPr/>
        </p:nvSpPr>
        <p:spPr bwMode="auto">
          <a:xfrm flipV="1">
            <a:off x="2711450" y="3675063"/>
            <a:ext cx="1979613" cy="1150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2" name="Line 6"/>
          <p:cNvSpPr>
            <a:spLocks noChangeShapeType="1"/>
          </p:cNvSpPr>
          <p:nvPr/>
        </p:nvSpPr>
        <p:spPr bwMode="auto">
          <a:xfrm flipH="1" flipV="1">
            <a:off x="2503488" y="3692525"/>
            <a:ext cx="28575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2684463" y="3536950"/>
            <a:ext cx="191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960438" y="2163763"/>
            <a:ext cx="1447800" cy="266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1079500" y="2117725"/>
            <a:ext cx="1254125" cy="131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6" name="Line 10"/>
          <p:cNvSpPr>
            <a:spLocks noChangeShapeType="1"/>
          </p:cNvSpPr>
          <p:nvPr/>
        </p:nvSpPr>
        <p:spPr bwMode="auto">
          <a:xfrm flipV="1">
            <a:off x="2633663" y="2173288"/>
            <a:ext cx="1154112" cy="1169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 flipV="1">
            <a:off x="1098550" y="1995488"/>
            <a:ext cx="26162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8" name="Line 12"/>
          <p:cNvSpPr>
            <a:spLocks noChangeShapeType="1"/>
          </p:cNvSpPr>
          <p:nvPr/>
        </p:nvSpPr>
        <p:spPr bwMode="auto">
          <a:xfrm>
            <a:off x="3960813" y="2160588"/>
            <a:ext cx="74930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9" name="Line 13"/>
          <p:cNvSpPr>
            <a:spLocks noChangeShapeType="1"/>
          </p:cNvSpPr>
          <p:nvPr/>
        </p:nvSpPr>
        <p:spPr bwMode="auto">
          <a:xfrm flipH="1">
            <a:off x="4797425" y="3736975"/>
            <a:ext cx="14288" cy="1044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4370388" y="5078413"/>
            <a:ext cx="3143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v</a:t>
            </a:r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1716088" y="4686300"/>
            <a:ext cx="344487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282950" y="4592638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3243263" y="398145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814888" y="409575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2486025" y="396875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3343275" y="3211513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0.1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1157288" y="335280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0.4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1601788" y="242570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2689225" y="2341563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7432" name="Text Box 24"/>
          <p:cNvSpPr txBox="1">
            <a:spLocks noChangeArrowheads="1"/>
          </p:cNvSpPr>
          <p:nvPr/>
        </p:nvSpPr>
        <p:spPr bwMode="auto">
          <a:xfrm>
            <a:off x="2232025" y="1541463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0.6</a:t>
            </a:r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303713" y="235585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21882" name="Oval 26"/>
          <p:cNvSpPr>
            <a:spLocks noChangeArrowheads="1"/>
          </p:cNvSpPr>
          <p:nvPr/>
        </p:nvSpPr>
        <p:spPr bwMode="auto">
          <a:xfrm>
            <a:off x="4629150" y="4783138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35" name="Oval 27"/>
          <p:cNvSpPr>
            <a:spLocks noChangeArrowheads="1"/>
          </p:cNvSpPr>
          <p:nvPr/>
        </p:nvSpPr>
        <p:spPr bwMode="auto">
          <a:xfrm>
            <a:off x="752475" y="1808163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36" name="Oval 28"/>
          <p:cNvSpPr>
            <a:spLocks noChangeArrowheads="1"/>
          </p:cNvSpPr>
          <p:nvPr/>
        </p:nvSpPr>
        <p:spPr bwMode="auto">
          <a:xfrm>
            <a:off x="3697288" y="1820863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885" name="Oval 29"/>
          <p:cNvSpPr>
            <a:spLocks noChangeArrowheads="1"/>
          </p:cNvSpPr>
          <p:nvPr/>
        </p:nvSpPr>
        <p:spPr bwMode="auto">
          <a:xfrm>
            <a:off x="2317750" y="3357563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886" name="Oval 30"/>
          <p:cNvSpPr>
            <a:spLocks noChangeArrowheads="1"/>
          </p:cNvSpPr>
          <p:nvPr/>
        </p:nvSpPr>
        <p:spPr bwMode="auto">
          <a:xfrm>
            <a:off x="4637088" y="3398838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39" name="Rectangle 32"/>
          <p:cNvSpPr>
            <a:spLocks noChangeArrowheads="1"/>
          </p:cNvSpPr>
          <p:nvPr/>
        </p:nvSpPr>
        <p:spPr bwMode="auto">
          <a:xfrm>
            <a:off x="6110288" y="1703388"/>
            <a:ext cx="2500312" cy="3421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0" name="Text Box 33"/>
          <p:cNvSpPr txBox="1">
            <a:spLocks noChangeArrowheads="1"/>
          </p:cNvSpPr>
          <p:nvPr/>
        </p:nvSpPr>
        <p:spPr bwMode="auto">
          <a:xfrm>
            <a:off x="6896100" y="2012950"/>
            <a:ext cx="150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600" b="1">
                <a:latin typeface="Arial" pitchFamily="34" charset="0"/>
                <a:cs typeface="Arial" pitchFamily="34" charset="0"/>
              </a:rPr>
              <a:t>Inactive Node</a:t>
            </a:r>
          </a:p>
        </p:txBody>
      </p:sp>
      <p:sp>
        <p:nvSpPr>
          <p:cNvPr id="17441" name="Text Box 34"/>
          <p:cNvSpPr txBox="1">
            <a:spLocks noChangeArrowheads="1"/>
          </p:cNvSpPr>
          <p:nvPr/>
        </p:nvSpPr>
        <p:spPr bwMode="auto">
          <a:xfrm>
            <a:off x="6872288" y="2509838"/>
            <a:ext cx="14335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Active Node</a:t>
            </a:r>
          </a:p>
        </p:txBody>
      </p:sp>
      <p:sp>
        <p:nvSpPr>
          <p:cNvPr id="17442" name="Text Box 35"/>
          <p:cNvSpPr txBox="1">
            <a:spLocks noChangeArrowheads="1"/>
          </p:cNvSpPr>
          <p:nvPr/>
        </p:nvSpPr>
        <p:spPr bwMode="auto">
          <a:xfrm>
            <a:off x="6856413" y="3021013"/>
            <a:ext cx="1544637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Newly active 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node</a:t>
            </a:r>
          </a:p>
        </p:txBody>
      </p:sp>
      <p:sp>
        <p:nvSpPr>
          <p:cNvPr id="17443" name="Text Box 36"/>
          <p:cNvSpPr txBox="1">
            <a:spLocks noChangeArrowheads="1"/>
          </p:cNvSpPr>
          <p:nvPr/>
        </p:nvSpPr>
        <p:spPr bwMode="auto">
          <a:xfrm>
            <a:off x="6872288" y="3679825"/>
            <a:ext cx="1387475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Successful 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attempt</a:t>
            </a:r>
          </a:p>
        </p:txBody>
      </p:sp>
      <p:sp>
        <p:nvSpPr>
          <p:cNvPr id="17444" name="Oval 37"/>
          <p:cNvSpPr>
            <a:spLocks noChangeArrowheads="1"/>
          </p:cNvSpPr>
          <p:nvPr/>
        </p:nvSpPr>
        <p:spPr bwMode="auto">
          <a:xfrm>
            <a:off x="6340475" y="1993900"/>
            <a:ext cx="366713" cy="3349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5" name="Oval 38"/>
          <p:cNvSpPr>
            <a:spLocks noChangeArrowheads="1"/>
          </p:cNvSpPr>
          <p:nvPr/>
        </p:nvSpPr>
        <p:spPr bwMode="auto">
          <a:xfrm>
            <a:off x="6340475" y="2540000"/>
            <a:ext cx="366713" cy="3349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6" name="Oval 39"/>
          <p:cNvSpPr>
            <a:spLocks noChangeArrowheads="1"/>
          </p:cNvSpPr>
          <p:nvPr/>
        </p:nvSpPr>
        <p:spPr bwMode="auto">
          <a:xfrm>
            <a:off x="6340475" y="3135313"/>
            <a:ext cx="366713" cy="3349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7" name="Line 40"/>
          <p:cNvSpPr>
            <a:spLocks noChangeShapeType="1"/>
          </p:cNvSpPr>
          <p:nvPr/>
        </p:nvSpPr>
        <p:spPr bwMode="auto">
          <a:xfrm>
            <a:off x="6242050" y="3976688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8" name="Line 41"/>
          <p:cNvSpPr>
            <a:spLocks noChangeShapeType="1"/>
          </p:cNvSpPr>
          <p:nvPr/>
        </p:nvSpPr>
        <p:spPr bwMode="auto">
          <a:xfrm>
            <a:off x="6238875" y="4629150"/>
            <a:ext cx="508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9" name="Text Box 42"/>
          <p:cNvSpPr txBox="1">
            <a:spLocks noChangeArrowheads="1"/>
          </p:cNvSpPr>
          <p:nvPr/>
        </p:nvSpPr>
        <p:spPr bwMode="auto">
          <a:xfrm>
            <a:off x="6829425" y="4316413"/>
            <a:ext cx="1590675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Unsuccessful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attempt</a:t>
            </a:r>
          </a:p>
        </p:txBody>
      </p:sp>
      <p:grpSp>
        <p:nvGrpSpPr>
          <p:cNvPr id="121899" name="Group 43"/>
          <p:cNvGrpSpPr>
            <a:grpSpLocks/>
          </p:cNvGrpSpPr>
          <p:nvPr/>
        </p:nvGrpSpPr>
        <p:grpSpPr bwMode="auto">
          <a:xfrm>
            <a:off x="5445125" y="4181475"/>
            <a:ext cx="457200" cy="298450"/>
            <a:chOff x="3182" y="2807"/>
            <a:chExt cx="406" cy="560"/>
          </a:xfrm>
        </p:grpSpPr>
        <p:pic>
          <p:nvPicPr>
            <p:cNvPr id="17451" name="Picture 44" descr="flipco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" y="2902"/>
              <a:ext cx="379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52" name="Rectangle 45"/>
            <p:cNvSpPr>
              <a:spLocks noChangeArrowheads="1"/>
            </p:cNvSpPr>
            <p:nvPr/>
          </p:nvSpPr>
          <p:spPr bwMode="auto">
            <a:xfrm>
              <a:off x="3182" y="2813"/>
              <a:ext cx="45" cy="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endParaRPr kumimoji="0" lang="zh-TW" altLang="zh-TW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53" name="Rectangle 46"/>
            <p:cNvSpPr>
              <a:spLocks noChangeArrowheads="1"/>
            </p:cNvSpPr>
            <p:nvPr/>
          </p:nvSpPr>
          <p:spPr bwMode="auto">
            <a:xfrm>
              <a:off x="3216" y="2807"/>
              <a:ext cx="357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endParaRPr kumimoji="0" lang="zh-TW" altLang="zh-TW" sz="20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903" name="Text Box 47"/>
          <p:cNvSpPr txBox="1">
            <a:spLocks noChangeArrowheads="1"/>
          </p:cNvSpPr>
          <p:nvPr/>
        </p:nvSpPr>
        <p:spPr bwMode="auto">
          <a:xfrm>
            <a:off x="2789238" y="5589588"/>
            <a:ext cx="13033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CN" sz="3000" b="1" i="1">
                <a:latin typeface="Arial" pitchFamily="34" charset="0"/>
                <a:ea typeface="宋体" pitchFamily="2" charset="-122"/>
                <a:cs typeface="Arial" pitchFamily="34" charset="0"/>
              </a:rPr>
              <a:t>Stop!</a:t>
            </a:r>
            <a:endParaRPr kumimoji="0" lang="en-US" altLang="zh-TW" sz="3000" b="1" i="1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455" name="Text Box 48"/>
          <p:cNvSpPr txBox="1">
            <a:spLocks noChangeArrowheads="1"/>
          </p:cNvSpPr>
          <p:nvPr/>
        </p:nvSpPr>
        <p:spPr bwMode="auto">
          <a:xfrm>
            <a:off x="4829175" y="3117850"/>
            <a:ext cx="433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 i="1"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17456" name="Text Box 50"/>
          <p:cNvSpPr txBox="1">
            <a:spLocks noChangeArrowheads="1"/>
          </p:cNvSpPr>
          <p:nvPr/>
        </p:nvSpPr>
        <p:spPr bwMode="auto">
          <a:xfrm>
            <a:off x="2667000" y="3124200"/>
            <a:ext cx="433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 i="1">
                <a:latin typeface="Arial" pitchFamily="34" charset="0"/>
                <a:cs typeface="Arial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425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0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000"/>
              <a:t>Influence Maximization Problem</a:t>
            </a:r>
            <a:br>
              <a:rPr lang="en-US" altLang="zh-TW" sz="4000"/>
            </a:br>
            <a:endParaRPr lang="en-US" altLang="zh-TW" sz="400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sz="2800" dirty="0"/>
              <a:t>Influence of node set S: </a:t>
            </a:r>
            <a:r>
              <a:rPr lang="en-US" altLang="zh-TW" sz="2800" b="1" i="1" dirty="0"/>
              <a:t>f</a:t>
            </a:r>
            <a:r>
              <a:rPr lang="en-US" altLang="zh-TW" sz="2800" b="1" dirty="0"/>
              <a:t>(</a:t>
            </a:r>
            <a:r>
              <a:rPr lang="en-US" altLang="zh-TW" sz="2800" b="1" i="1" dirty="0"/>
              <a:t>S</a:t>
            </a:r>
            <a:r>
              <a:rPr lang="en-US" altLang="zh-TW" sz="2800" b="1" dirty="0"/>
              <a:t>)</a:t>
            </a:r>
          </a:p>
          <a:p>
            <a:pPr>
              <a:buFontTx/>
              <a:buNone/>
            </a:pPr>
            <a:r>
              <a:rPr lang="en-US" altLang="zh-TW" sz="2800" dirty="0"/>
              <a:t>– Given a set of initial nodes S, the expected</a:t>
            </a:r>
          </a:p>
          <a:p>
            <a:pPr>
              <a:buFontTx/>
              <a:buNone/>
            </a:pPr>
            <a:r>
              <a:rPr lang="en-US" altLang="zh-TW" sz="2800" dirty="0"/>
              <a:t>number of infected nodes at the end</a:t>
            </a:r>
          </a:p>
          <a:p>
            <a:pPr>
              <a:buFontTx/>
              <a:buNone/>
            </a:pPr>
            <a:r>
              <a:rPr lang="en-US" altLang="zh-TW" sz="2800" dirty="0"/>
              <a:t>• Problem</a:t>
            </a:r>
          </a:p>
          <a:p>
            <a:pPr>
              <a:buFontTx/>
              <a:buNone/>
            </a:pPr>
            <a:r>
              <a:rPr lang="en-US" altLang="zh-TW" sz="2800" dirty="0"/>
              <a:t>– Given a constant </a:t>
            </a:r>
            <a:r>
              <a:rPr lang="en-US" altLang="zh-TW" sz="2800" b="1" i="1" dirty="0"/>
              <a:t>k</a:t>
            </a:r>
            <a:r>
              <a:rPr lang="en-US" altLang="zh-TW" sz="2800" dirty="0"/>
              <a:t>, find a </a:t>
            </a:r>
            <a:r>
              <a:rPr lang="en-US" altLang="zh-TW" sz="2800" i="1" dirty="0"/>
              <a:t>k</a:t>
            </a:r>
            <a:r>
              <a:rPr lang="en-US" altLang="zh-TW" sz="2800" dirty="0"/>
              <a:t>‐node set S to</a:t>
            </a:r>
          </a:p>
          <a:p>
            <a:pPr>
              <a:buFontTx/>
              <a:buNone/>
            </a:pPr>
            <a:r>
              <a:rPr lang="en-US" altLang="zh-TW" sz="2800" b="1" dirty="0"/>
              <a:t>Maximize </a:t>
            </a:r>
            <a:r>
              <a:rPr lang="en-US" altLang="zh-TW" sz="2800" b="1" i="1" dirty="0"/>
              <a:t>f</a:t>
            </a:r>
            <a:r>
              <a:rPr lang="en-US" altLang="zh-TW" sz="2800" b="1" dirty="0"/>
              <a:t>(</a:t>
            </a:r>
            <a:r>
              <a:rPr lang="en-US" altLang="zh-TW" sz="2800" b="1" i="1" dirty="0"/>
              <a:t>S</a:t>
            </a:r>
            <a:r>
              <a:rPr lang="en-US" altLang="zh-TW" sz="2800" b="1" dirty="0"/>
              <a:t>)</a:t>
            </a:r>
          </a:p>
          <a:p>
            <a:pPr>
              <a:buFontTx/>
              <a:buNone/>
            </a:pPr>
            <a:r>
              <a:rPr lang="en-US" altLang="zh-TW" sz="2800" dirty="0"/>
              <a:t>– Constrained optimization problem with </a:t>
            </a:r>
            <a:r>
              <a:rPr lang="en-US" altLang="zh-TW" sz="2800" i="1" dirty="0"/>
              <a:t>f</a:t>
            </a:r>
            <a:r>
              <a:rPr lang="en-US" altLang="zh-TW" sz="2800" dirty="0"/>
              <a:t>(</a:t>
            </a:r>
            <a:r>
              <a:rPr lang="en-US" altLang="zh-TW" sz="2800" i="1" dirty="0"/>
              <a:t>S</a:t>
            </a:r>
            <a:r>
              <a:rPr lang="en-US" altLang="zh-TW" sz="2800" dirty="0"/>
              <a:t>)</a:t>
            </a:r>
          </a:p>
          <a:p>
            <a:pPr>
              <a:buFontTx/>
              <a:buNone/>
            </a:pPr>
            <a:r>
              <a:rPr lang="en-US" altLang="zh-TW" sz="2800" dirty="0"/>
              <a:t>as the </a:t>
            </a:r>
            <a:r>
              <a:rPr lang="en-US" altLang="zh-TW" sz="2800" b="1" dirty="0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8061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Influence Models</a:t>
            </a:r>
          </a:p>
          <a:p>
            <a:r>
              <a:rPr lang="en-US" altLang="zh-TW" dirty="0"/>
              <a:t>Parameter Estimations</a:t>
            </a:r>
          </a:p>
          <a:p>
            <a:r>
              <a:rPr lang="en-US" altLang="zh-TW" dirty="0"/>
              <a:t>Big Data Issues</a:t>
            </a:r>
          </a:p>
          <a:p>
            <a:r>
              <a:rPr lang="en-US" altLang="zh-TW" dirty="0"/>
              <a:t>Theoretic Complexity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96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836" name="Picture 4" descr="What social media is all about! Social Media Meme - Facebook - Twitter - LinkedIn - Blogger - YouTube - Pinterest - Flickr - StumbleUpon - Reddit - Tumblr: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57166"/>
            <a:ext cx="7500990" cy="5998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Community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763000" cy="499715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ea typeface="宋体" pitchFamily="2" charset="-122"/>
              </a:rPr>
              <a:t>Two types of groups in social media</a:t>
            </a:r>
            <a:endParaRPr lang="en-US" altLang="zh-TW" sz="2400" dirty="0">
              <a:solidFill>
                <a:srgbClr val="0000FF"/>
              </a:solidFill>
              <a:ea typeface="宋体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0000FF"/>
                </a:solidFill>
                <a:ea typeface="宋体" pitchFamily="2" charset="-122"/>
              </a:rPr>
              <a:t>Explicit Groups</a:t>
            </a:r>
            <a:r>
              <a:rPr lang="en-US" altLang="zh-TW" dirty="0">
                <a:ea typeface="宋体" pitchFamily="2" charset="-122"/>
              </a:rPr>
              <a:t>: formed by user </a:t>
            </a:r>
            <a:r>
              <a:rPr lang="en-US" altLang="zh-TW" b="1" dirty="0">
                <a:solidFill>
                  <a:srgbClr val="FF0000"/>
                </a:solidFill>
                <a:ea typeface="宋体" pitchFamily="2" charset="-122"/>
              </a:rPr>
              <a:t>subscriptions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0000FF"/>
                </a:solidFill>
                <a:ea typeface="宋体" pitchFamily="2" charset="-122"/>
              </a:rPr>
              <a:t>Implicit Groups</a:t>
            </a:r>
            <a:r>
              <a:rPr lang="en-US" altLang="zh-TW" dirty="0">
                <a:ea typeface="宋体" pitchFamily="2" charset="-122"/>
              </a:rPr>
              <a:t>: implicitly formed by social interactions</a:t>
            </a:r>
          </a:p>
          <a:p>
            <a:pPr>
              <a:lnSpc>
                <a:spcPct val="80000"/>
              </a:lnSpc>
            </a:pPr>
            <a:r>
              <a:rPr lang="en-US" altLang="zh-TW" sz="2800" dirty="0">
                <a:ea typeface="宋体" pitchFamily="2" charset="-122"/>
              </a:rPr>
              <a:t>Network interaction provides rich information about the relationship between users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Can complement other kinds of information, e.g.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user profile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Help network visualization and navigation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Provide basic information for other tasks, e.g.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recommendation</a:t>
            </a:r>
          </a:p>
          <a:p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1187234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bcdn-sphotos-d-a.akamaihd.net/hphotos-ak-snc7/303381_496799873702229_1368352540_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76456" cy="6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Trust and Distrust Propagation</a:t>
            </a:r>
            <a:br>
              <a:rPr lang="en-US" altLang="zh-TW" dirty="0"/>
            </a:br>
            <a:r>
              <a:rPr lang="en-US" altLang="zh-TW" dirty="0"/>
              <a:t>in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25548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7173" name="Picture 5" descr="tru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1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9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8197" name="Picture 5" descr="news_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228600"/>
            <a:ext cx="8963025" cy="63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altLang="zh-TW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Stock manipulation by bogus postings on investment boards</a:t>
            </a:r>
            <a:endParaRPr lang="en-US" altLang="zh-TW" dirty="0"/>
          </a:p>
        </p:txBody>
      </p:sp>
      <p:pic>
        <p:nvPicPr>
          <p:cNvPr id="11269" name="Picture 5" descr="dbrn731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95600"/>
            <a:ext cx="4953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3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altLang="zh-TW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Marketers posing as customers</a:t>
            </a:r>
            <a:endParaRPr lang="en-US" altLang="zh-TW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294" name="Picture 6" descr="blogs_will_change_your_busin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4638"/>
            <a:ext cx="3810000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aid%20blogg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19400"/>
            <a:ext cx="38862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1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zh-TW"/>
              <a:t>Problem Environment </a:t>
            </a:r>
          </a:p>
        </p:txBody>
      </p:sp>
      <p:pic>
        <p:nvPicPr>
          <p:cNvPr id="10245" name="Picture 5" descr="45849v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8839200" cy="55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bogus-review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1714488"/>
            <a:ext cx="8522658" cy="392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91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9592" y="40466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台灣三星鵬泰驚人的騙術</a:t>
            </a:r>
            <a:endParaRPr lang="zh-TW" altLang="en-US" dirty="0"/>
          </a:p>
        </p:txBody>
      </p:sp>
      <p:pic>
        <p:nvPicPr>
          <p:cNvPr id="2050" name="Picture 2" descr="http://3.share.photo.xuite.net/easonni/1335aba/5853096/254781714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6192688" cy="45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27584" y="5805264"/>
            <a:ext cx="7038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http://www.inside.com.tw/2013/04/01/samsung-marketing-fraud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45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basic idea</a:t>
            </a:r>
          </a:p>
        </p:txBody>
      </p:sp>
      <p:pic>
        <p:nvPicPr>
          <p:cNvPr id="14345" name="Picture 9" descr="trust_builds_relationshi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4067175" cy="2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network-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00400"/>
            <a:ext cx="2895600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347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To build a trust network </a:t>
            </a:r>
          </a:p>
        </p:txBody>
      </p:sp>
    </p:spTree>
    <p:extLst>
      <p:ext uri="{BB962C8B-B14F-4D97-AF65-F5344CB8AC3E}">
        <p14:creationId xmlns:p14="http://schemas.microsoft.com/office/powerpoint/2010/main" val="28884254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81000" y="279400"/>
            <a:ext cx="8305800" cy="650875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Trust Data Sparseness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A few users with many trust relationships.</a:t>
            </a:r>
          </a:p>
          <a:p>
            <a:r>
              <a:rPr lang="en-US" altLang="zh-TW"/>
              <a:t>Majority users with few or no trust relationships.</a:t>
            </a:r>
          </a:p>
          <a:p>
            <a:pPr lvl="1"/>
            <a:r>
              <a:rPr lang="en-US" altLang="zh-TW">
                <a:ea typeface="新細明體" charset="-120"/>
              </a:rPr>
              <a:t>Users may be lazy.</a:t>
            </a:r>
          </a:p>
          <a:p>
            <a:pPr lvl="1"/>
            <a:r>
              <a:rPr lang="en-US" altLang="zh-TW">
                <a:ea typeface="新細明體" charset="-120"/>
              </a:rPr>
              <a:t>Users just don’t have many trusted friends.</a:t>
            </a:r>
          </a:p>
          <a:p>
            <a:r>
              <a:rPr lang="en-US" altLang="zh-TW"/>
              <a:t>A lack of trust relationships → difficulties in building useful applications.</a:t>
            </a:r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C25AE0-AC39-4B54-886B-CAC8C76753FB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6" name="矩形 5"/>
          <p:cNvSpPr/>
          <p:nvPr/>
        </p:nvSpPr>
        <p:spPr>
          <a:xfrm>
            <a:off x="571472" y="5572140"/>
            <a:ext cx="358284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a typeface="新細明體" charset="-120"/>
              </a:rPr>
              <a:t>Trust propagation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2514600"/>
          </a:xfrm>
        </p:spPr>
        <p:txBody>
          <a:bodyPr/>
          <a:lstStyle/>
          <a:p>
            <a:r>
              <a:rPr lang="en-US" sz="2800" dirty="0"/>
              <a:t>Communities of biochemical network correspond to </a:t>
            </a:r>
            <a:r>
              <a:rPr lang="en-US" sz="2800" dirty="0">
                <a:solidFill>
                  <a:srgbClr val="FF0000"/>
                </a:solidFill>
              </a:rPr>
              <a:t>functional units of some kind</a:t>
            </a:r>
            <a:r>
              <a:rPr lang="en-US" sz="2800" dirty="0"/>
              <a:t>.</a:t>
            </a:r>
          </a:p>
          <a:p>
            <a:r>
              <a:rPr lang="en-US" sz="2800" dirty="0"/>
              <a:t>Communities of a web graph correspond to sets of web sites dealing with a </a:t>
            </a:r>
            <a:r>
              <a:rPr lang="en-US" sz="2800" dirty="0">
                <a:solidFill>
                  <a:srgbClr val="FF0000"/>
                </a:solidFill>
              </a:rPr>
              <a:t>related topics</a:t>
            </a:r>
            <a:r>
              <a:rPr lang="en-US" sz="2800" dirty="0"/>
              <a:t>.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TW" sz="4000">
                <a:solidFill>
                  <a:schemeClr val="tx2"/>
                </a:solidFill>
                <a:ea typeface="宋体" pitchFamily="2" charset="-122"/>
              </a:rPr>
              <a:t>Community </a:t>
            </a:r>
            <a:r>
              <a:rPr lang="en-US" sz="4000">
                <a:solidFill>
                  <a:schemeClr val="tx2"/>
                </a:solidFill>
              </a:rPr>
              <a:t>Structures</a:t>
            </a:r>
            <a:r>
              <a:rPr lang="en-US" altLang="zh-TW" sz="4000">
                <a:solidFill>
                  <a:schemeClr val="tx2"/>
                </a:solidFill>
                <a:ea typeface="宋体" pitchFamily="2" charset="-122"/>
              </a:rPr>
              <a:t> Applications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114800"/>
            <a:ext cx="2667000" cy="248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14800"/>
            <a:ext cx="3276600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6905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274638"/>
            <a:ext cx="7929563" cy="1143000"/>
          </a:xfrm>
        </p:spPr>
        <p:txBody>
          <a:bodyPr/>
          <a:lstStyle/>
          <a:p>
            <a:r>
              <a:rPr lang="en-US" altLang="zh-TW"/>
              <a:t>The main problem</a:t>
            </a:r>
          </a:p>
        </p:txBody>
      </p:sp>
      <p:pic>
        <p:nvPicPr>
          <p:cNvPr id="15364" name="Picture 4" descr="trust_network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828800"/>
            <a:ext cx="5181600" cy="36353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5529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Objective </a:t>
            </a: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universe of 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-US" altLang="zh-CN" dirty="0"/>
              <a:t> users</a:t>
            </a:r>
          </a:p>
          <a:p>
            <a:r>
              <a:rPr lang="en-US" altLang="zh-CN" dirty="0"/>
              <a:t>Goal: to predict unknown trust value between any two users</a:t>
            </a:r>
          </a:p>
        </p:txBody>
      </p:sp>
      <p:pic>
        <p:nvPicPr>
          <p:cNvPr id="16388" name="Picture 4" descr="trust_network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10000"/>
            <a:ext cx="388620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153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altLang="zh-TW" dirty="0"/>
              <a:t>The proposed ideas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i-FI" dirty="0"/>
              <a:t>Basic propagation techniques</a:t>
            </a:r>
          </a:p>
          <a:p>
            <a:r>
              <a:rPr lang="fi-FI" dirty="0"/>
              <a:t>4 basic atoms</a:t>
            </a:r>
          </a:p>
          <a:p>
            <a:pPr lvl="1"/>
            <a:r>
              <a:rPr lang="fi-FI" dirty="0"/>
              <a:t>Direct Propagation</a:t>
            </a:r>
          </a:p>
          <a:p>
            <a:pPr lvl="1"/>
            <a:r>
              <a:rPr lang="fi-FI" dirty="0"/>
              <a:t>Co-citation</a:t>
            </a:r>
          </a:p>
          <a:p>
            <a:pPr lvl="1"/>
            <a:r>
              <a:rPr lang="fi-FI" dirty="0"/>
              <a:t>Transpose Trust</a:t>
            </a:r>
          </a:p>
          <a:p>
            <a:pPr lvl="1"/>
            <a:r>
              <a:rPr lang="fi-FI" dirty="0"/>
              <a:t>Trust coupling</a:t>
            </a:r>
            <a:endParaRPr lang="fi-FI" baseline="30000" dirty="0"/>
          </a:p>
        </p:txBody>
      </p: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5727700" y="4273550"/>
            <a:ext cx="2538413" cy="457200"/>
            <a:chOff x="5727700" y="4273550"/>
            <a:chExt cx="2538413" cy="457200"/>
          </a:xfrm>
        </p:grpSpPr>
        <p:grpSp>
          <p:nvGrpSpPr>
            <p:cNvPr id="18438" name="Group 23"/>
            <p:cNvGrpSpPr>
              <a:grpSpLocks/>
            </p:cNvGrpSpPr>
            <p:nvPr/>
          </p:nvGrpSpPr>
          <p:grpSpPr bwMode="auto">
            <a:xfrm>
              <a:off x="5727700" y="4273550"/>
              <a:ext cx="449263" cy="457200"/>
              <a:chOff x="6083300" y="4273550"/>
              <a:chExt cx="449263" cy="457200"/>
            </a:xfrm>
          </p:grpSpPr>
          <p:sp>
            <p:nvSpPr>
              <p:cNvPr id="18439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40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41" name="Group 22"/>
            <p:cNvGrpSpPr>
              <a:grpSpLocks/>
            </p:cNvGrpSpPr>
            <p:nvPr/>
          </p:nvGrpSpPr>
          <p:grpSpPr bwMode="auto">
            <a:xfrm>
              <a:off x="6772275" y="4273550"/>
              <a:ext cx="449263" cy="457200"/>
              <a:chOff x="6894513" y="4273550"/>
              <a:chExt cx="449263" cy="457200"/>
            </a:xfrm>
          </p:grpSpPr>
          <p:sp>
            <p:nvSpPr>
              <p:cNvPr id="18442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43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44" name="Group 21"/>
            <p:cNvGrpSpPr>
              <a:grpSpLocks/>
            </p:cNvGrpSpPr>
            <p:nvPr/>
          </p:nvGrpSpPr>
          <p:grpSpPr bwMode="auto">
            <a:xfrm>
              <a:off x="7816850" y="4273550"/>
              <a:ext cx="449263" cy="457200"/>
              <a:chOff x="7705725" y="4273550"/>
              <a:chExt cx="449263" cy="457200"/>
            </a:xfrm>
          </p:grpSpPr>
          <p:sp>
            <p:nvSpPr>
              <p:cNvPr id="18445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46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18447" name="Right Arrow 35"/>
            <p:cNvSpPr>
              <a:spLocks noChangeArrowheads="1"/>
            </p:cNvSpPr>
            <p:nvPr/>
          </p:nvSpPr>
          <p:spPr bwMode="auto">
            <a:xfrm>
              <a:off x="6230144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18448" name="Right Arrow 36"/>
            <p:cNvSpPr>
              <a:spLocks noChangeArrowheads="1"/>
            </p:cNvSpPr>
            <p:nvPr/>
          </p:nvSpPr>
          <p:spPr bwMode="auto">
            <a:xfrm>
              <a:off x="7274719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40" name="Curved Down Arrow 39"/>
          <p:cNvSpPr>
            <a:spLocks noChangeArrowheads="1"/>
          </p:cNvSpPr>
          <p:nvPr/>
        </p:nvSpPr>
        <p:spPr bwMode="auto">
          <a:xfrm>
            <a:off x="5949950" y="3740150"/>
            <a:ext cx="2133600" cy="444500"/>
          </a:xfrm>
          <a:prstGeom prst="curvedDownArrow">
            <a:avLst>
              <a:gd name="adj1" fmla="val 25022"/>
              <a:gd name="adj2" fmla="val 50000"/>
              <a:gd name="adj3" fmla="val 25000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6794500" y="4940300"/>
            <a:ext cx="1871663" cy="1701800"/>
            <a:chOff x="6794500" y="4940300"/>
            <a:chExt cx="1871663" cy="1701800"/>
          </a:xfrm>
        </p:grpSpPr>
        <p:grpSp>
          <p:nvGrpSpPr>
            <p:cNvPr id="18451" name="Group 20"/>
            <p:cNvGrpSpPr>
              <a:grpSpLocks/>
            </p:cNvGrpSpPr>
            <p:nvPr/>
          </p:nvGrpSpPr>
          <p:grpSpPr bwMode="auto">
            <a:xfrm>
              <a:off x="8216900" y="6184900"/>
              <a:ext cx="449263" cy="457200"/>
              <a:chOff x="6781800" y="3836987"/>
              <a:chExt cx="449263" cy="457200"/>
            </a:xfrm>
          </p:grpSpPr>
          <p:sp>
            <p:nvSpPr>
              <p:cNvPr id="18452" name="Oval 8"/>
              <p:cNvSpPr>
                <a:spLocks noChangeArrowheads="1"/>
              </p:cNvSpPr>
              <p:nvPr/>
            </p:nvSpPr>
            <p:spPr bwMode="auto">
              <a:xfrm>
                <a:off x="6781800" y="3836987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53" name="Text Box 20"/>
              <p:cNvSpPr txBox="1">
                <a:spLocks noChangeArrowheads="1"/>
              </p:cNvSpPr>
              <p:nvPr/>
            </p:nvSpPr>
            <p:spPr bwMode="auto">
              <a:xfrm>
                <a:off x="6827838" y="3836987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4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54" name="Group 40"/>
            <p:cNvGrpSpPr>
              <a:grpSpLocks/>
            </p:cNvGrpSpPr>
            <p:nvPr/>
          </p:nvGrpSpPr>
          <p:grpSpPr bwMode="auto">
            <a:xfrm>
              <a:off x="6794500" y="4940300"/>
              <a:ext cx="449263" cy="457200"/>
              <a:chOff x="6083300" y="4273550"/>
              <a:chExt cx="449263" cy="457200"/>
            </a:xfrm>
          </p:grpSpPr>
          <p:sp>
            <p:nvSpPr>
              <p:cNvPr id="18455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56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57" name="Group 43"/>
            <p:cNvGrpSpPr>
              <a:grpSpLocks/>
            </p:cNvGrpSpPr>
            <p:nvPr/>
          </p:nvGrpSpPr>
          <p:grpSpPr bwMode="auto">
            <a:xfrm>
              <a:off x="8216900" y="4940300"/>
              <a:ext cx="449263" cy="457200"/>
              <a:chOff x="6894513" y="4273550"/>
              <a:chExt cx="449263" cy="457200"/>
            </a:xfrm>
          </p:grpSpPr>
          <p:sp>
            <p:nvSpPr>
              <p:cNvPr id="18458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59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60" name="Group 46"/>
            <p:cNvGrpSpPr>
              <a:grpSpLocks/>
            </p:cNvGrpSpPr>
            <p:nvPr/>
          </p:nvGrpSpPr>
          <p:grpSpPr bwMode="auto">
            <a:xfrm>
              <a:off x="6794500" y="6184900"/>
              <a:ext cx="449263" cy="457200"/>
              <a:chOff x="7705725" y="4273550"/>
              <a:chExt cx="449263" cy="457200"/>
            </a:xfrm>
          </p:grpSpPr>
          <p:sp>
            <p:nvSpPr>
              <p:cNvPr id="18461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62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18463" name="Right Arrow 49"/>
            <p:cNvSpPr>
              <a:spLocks noChangeArrowheads="1"/>
            </p:cNvSpPr>
            <p:nvPr/>
          </p:nvSpPr>
          <p:spPr bwMode="auto">
            <a:xfrm>
              <a:off x="7292578" y="50478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18464" name="Right Arrow 52"/>
            <p:cNvSpPr>
              <a:spLocks noChangeArrowheads="1"/>
            </p:cNvSpPr>
            <p:nvPr/>
          </p:nvSpPr>
          <p:spPr bwMode="auto">
            <a:xfrm>
              <a:off x="7292578" y="62924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18465" name="Right Arrow 53"/>
            <p:cNvSpPr>
              <a:spLocks noChangeArrowheads="1"/>
            </p:cNvSpPr>
            <p:nvPr/>
          </p:nvSpPr>
          <p:spPr bwMode="auto">
            <a:xfrm rot="2700000">
              <a:off x="7090126" y="5685980"/>
              <a:ext cx="1320098" cy="242190"/>
            </a:xfrm>
            <a:prstGeom prst="rightArrow">
              <a:avLst>
                <a:gd name="adj1" fmla="val 50000"/>
                <a:gd name="adj2" fmla="val 4999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55" name="Right Arrow 54"/>
          <p:cNvSpPr>
            <a:spLocks noChangeArrowheads="1"/>
          </p:cNvSpPr>
          <p:nvPr/>
        </p:nvSpPr>
        <p:spPr bwMode="auto">
          <a:xfrm rot="18900000" flipV="1">
            <a:off x="7092950" y="563880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grpSp>
        <p:nvGrpSpPr>
          <p:cNvPr id="22" name="Group 63"/>
          <p:cNvGrpSpPr>
            <a:grpSpLocks/>
          </p:cNvGrpSpPr>
          <p:nvPr/>
        </p:nvGrpSpPr>
        <p:grpSpPr bwMode="auto">
          <a:xfrm>
            <a:off x="5327650" y="6184900"/>
            <a:ext cx="1408113" cy="457200"/>
            <a:chOff x="5327650" y="6184900"/>
            <a:chExt cx="1408906" cy="457200"/>
          </a:xfrm>
        </p:grpSpPr>
        <p:grpSp>
          <p:nvGrpSpPr>
            <p:cNvPr id="18468" name="Group 56"/>
            <p:cNvGrpSpPr>
              <a:grpSpLocks/>
            </p:cNvGrpSpPr>
            <p:nvPr/>
          </p:nvGrpSpPr>
          <p:grpSpPr bwMode="auto">
            <a:xfrm>
              <a:off x="5327650" y="6184900"/>
              <a:ext cx="449263" cy="457200"/>
              <a:chOff x="7705725" y="4273550"/>
              <a:chExt cx="449263" cy="457200"/>
            </a:xfrm>
          </p:grpSpPr>
          <p:sp>
            <p:nvSpPr>
              <p:cNvPr id="18469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70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TW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18471" name="Right Arrow 59"/>
            <p:cNvSpPr>
              <a:spLocks noChangeArrowheads="1"/>
            </p:cNvSpPr>
            <p:nvPr/>
          </p:nvSpPr>
          <p:spPr bwMode="auto">
            <a:xfrm>
              <a:off x="5861050" y="6273800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61" name="Right Arrow 60"/>
          <p:cNvSpPr>
            <a:spLocks noChangeArrowheads="1"/>
          </p:cNvSpPr>
          <p:nvPr/>
        </p:nvSpPr>
        <p:spPr bwMode="auto">
          <a:xfrm rot="18900000" flipV="1">
            <a:off x="5619750" y="559435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sp>
        <p:nvSpPr>
          <p:cNvPr id="65" name="Right Arrow 64"/>
          <p:cNvSpPr>
            <a:spLocks noChangeArrowheads="1"/>
          </p:cNvSpPr>
          <p:nvPr/>
        </p:nvSpPr>
        <p:spPr bwMode="auto">
          <a:xfrm rot="10800000">
            <a:off x="7315200" y="4800600"/>
            <a:ext cx="696913" cy="242888"/>
          </a:xfrm>
          <a:prstGeom prst="rightArrow">
            <a:avLst>
              <a:gd name="adj1" fmla="val 50000"/>
              <a:gd name="adj2" fmla="val 498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 animBg="1"/>
      <p:bldP spid="55" grpId="0" animBg="1"/>
      <p:bldP spid="61" grpId="0" animBg="1"/>
      <p:bldP spid="6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dirty="0"/>
              <a:t>Atomic Propagation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i-FI" dirty="0">
                <a:solidFill>
                  <a:schemeClr val="accent1"/>
                </a:solidFill>
              </a:rPr>
              <a:t>Direct Propagation, B</a:t>
            </a:r>
          </a:p>
          <a:p>
            <a:r>
              <a:rPr lang="fi-FI" dirty="0"/>
              <a:t>Co-citation, B</a:t>
            </a:r>
            <a:r>
              <a:rPr lang="fi-FI" baseline="30000" dirty="0"/>
              <a:t>T</a:t>
            </a:r>
            <a:r>
              <a:rPr lang="fi-FI" dirty="0"/>
              <a:t>B</a:t>
            </a:r>
          </a:p>
          <a:p>
            <a:r>
              <a:rPr lang="fi-FI" dirty="0"/>
              <a:t>Transpose Trust, B</a:t>
            </a:r>
            <a:r>
              <a:rPr lang="fi-FI" baseline="30000" dirty="0"/>
              <a:t>T</a:t>
            </a:r>
          </a:p>
          <a:p>
            <a:r>
              <a:rPr lang="fi-FI" dirty="0"/>
              <a:t>Trust coupling, BB</a:t>
            </a:r>
            <a:r>
              <a:rPr lang="fi-FI" baseline="30000" dirty="0"/>
              <a:t>T</a:t>
            </a:r>
          </a:p>
          <a:p>
            <a:endParaRPr lang="fi-FI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51204" name="Group 61"/>
          <p:cNvGrpSpPr>
            <a:grpSpLocks/>
          </p:cNvGrpSpPr>
          <p:nvPr/>
        </p:nvGrpSpPr>
        <p:grpSpPr bwMode="auto">
          <a:xfrm>
            <a:off x="6083300" y="3340100"/>
            <a:ext cx="2538413" cy="457200"/>
            <a:chOff x="5727700" y="4273550"/>
            <a:chExt cx="2538413" cy="457200"/>
          </a:xfrm>
        </p:grpSpPr>
        <p:grpSp>
          <p:nvGrpSpPr>
            <p:cNvPr id="51205" name="Group 23"/>
            <p:cNvGrpSpPr>
              <a:grpSpLocks/>
            </p:cNvGrpSpPr>
            <p:nvPr/>
          </p:nvGrpSpPr>
          <p:grpSpPr bwMode="auto">
            <a:xfrm>
              <a:off x="5727700" y="4273550"/>
              <a:ext cx="449263" cy="457200"/>
              <a:chOff x="6083300" y="4273550"/>
              <a:chExt cx="449263" cy="457200"/>
            </a:xfrm>
          </p:grpSpPr>
          <p:sp>
            <p:nvSpPr>
              <p:cNvPr id="51206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1207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1208" name="Group 22"/>
            <p:cNvGrpSpPr>
              <a:grpSpLocks/>
            </p:cNvGrpSpPr>
            <p:nvPr/>
          </p:nvGrpSpPr>
          <p:grpSpPr bwMode="auto">
            <a:xfrm>
              <a:off x="6772275" y="4273550"/>
              <a:ext cx="449263" cy="457200"/>
              <a:chOff x="6894513" y="4273550"/>
              <a:chExt cx="449263" cy="457200"/>
            </a:xfrm>
          </p:grpSpPr>
          <p:sp>
            <p:nvSpPr>
              <p:cNvPr id="51209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1210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1211" name="Group 21"/>
            <p:cNvGrpSpPr>
              <a:grpSpLocks/>
            </p:cNvGrpSpPr>
            <p:nvPr/>
          </p:nvGrpSpPr>
          <p:grpSpPr bwMode="auto">
            <a:xfrm>
              <a:off x="7816850" y="4273550"/>
              <a:ext cx="449263" cy="457200"/>
              <a:chOff x="7705725" y="4273550"/>
              <a:chExt cx="449263" cy="457200"/>
            </a:xfrm>
          </p:grpSpPr>
          <p:sp>
            <p:nvSpPr>
              <p:cNvPr id="51212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1213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51214" name="Right Arrow 35"/>
            <p:cNvSpPr>
              <a:spLocks noChangeArrowheads="1"/>
            </p:cNvSpPr>
            <p:nvPr/>
          </p:nvSpPr>
          <p:spPr bwMode="auto">
            <a:xfrm>
              <a:off x="6230144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1215" name="Right Arrow 36"/>
            <p:cNvSpPr>
              <a:spLocks noChangeArrowheads="1"/>
            </p:cNvSpPr>
            <p:nvPr/>
          </p:nvSpPr>
          <p:spPr bwMode="auto">
            <a:xfrm>
              <a:off x="7274719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40" name="Curved Down Arrow 39"/>
          <p:cNvSpPr>
            <a:spLocks noChangeArrowheads="1"/>
          </p:cNvSpPr>
          <p:nvPr/>
        </p:nvSpPr>
        <p:spPr bwMode="auto">
          <a:xfrm>
            <a:off x="6305550" y="2806700"/>
            <a:ext cx="2133600" cy="444500"/>
          </a:xfrm>
          <a:prstGeom prst="curvedDownArrow">
            <a:avLst>
              <a:gd name="adj1" fmla="val 25022"/>
              <a:gd name="adj2" fmla="val 50000"/>
              <a:gd name="adj3" fmla="val 25000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1193800" y="4851400"/>
          <a:ext cx="1633538" cy="1114425"/>
        </p:xfrm>
        <a:graphic>
          <a:graphicData uri="http://schemas.openxmlformats.org/drawingml/2006/table">
            <a:tbl>
              <a:tblPr/>
              <a:tblGrid>
                <a:gridCol w="54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3016250" y="4851400"/>
          <a:ext cx="1633538" cy="1114425"/>
        </p:xfrm>
        <a:graphic>
          <a:graphicData uri="http://schemas.openxmlformats.org/drawingml/2006/table">
            <a:tbl>
              <a:tblPr/>
              <a:tblGrid>
                <a:gridCol w="54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4749800" y="5014913"/>
            <a:ext cx="4445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62757"/>
              </p:ext>
            </p:extLst>
          </p:nvPr>
        </p:nvGraphicFramePr>
        <p:xfrm>
          <a:off x="5249863" y="4851400"/>
          <a:ext cx="1633537" cy="1114425"/>
        </p:xfrm>
        <a:graphic>
          <a:graphicData uri="http://schemas.openxmlformats.org/drawingml/2006/table">
            <a:tbl>
              <a:tblPr/>
              <a:tblGrid>
                <a:gridCol w="54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dirty="0"/>
              <a:t>Co-citation, B</a:t>
            </a:r>
            <a:r>
              <a:rPr lang="fi-FI" baseline="30000" dirty="0"/>
              <a:t>T</a:t>
            </a:r>
            <a:r>
              <a:rPr lang="fi-FI" altLang="zh-TW" dirty="0"/>
              <a:t>B</a:t>
            </a:r>
            <a:endParaRPr lang="fi-FI" baseline="30000" dirty="0"/>
          </a:p>
        </p:txBody>
      </p:sp>
      <p:graphicFrame>
        <p:nvGraphicFramePr>
          <p:cNvPr id="52227" name="Group 3"/>
          <p:cNvGraphicFramePr>
            <a:graphicFrameLocks noGrp="1"/>
          </p:cNvGraphicFramePr>
          <p:nvPr/>
        </p:nvGraphicFramePr>
        <p:xfrm>
          <a:off x="2159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861050" y="276225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2256" name="Group 32"/>
          <p:cNvGraphicFramePr>
            <a:graphicFrameLocks noGrp="1"/>
          </p:cNvGraphicFramePr>
          <p:nvPr/>
        </p:nvGraphicFramePr>
        <p:xfrm>
          <a:off x="63500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284" name="Group 60"/>
          <p:cNvGraphicFramePr>
            <a:graphicFrameLocks noGrp="1"/>
          </p:cNvGraphicFramePr>
          <p:nvPr/>
        </p:nvGraphicFramePr>
        <p:xfrm>
          <a:off x="3105150" y="22415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861050" y="485140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2313" name="Group 89"/>
          <p:cNvGraphicFramePr>
            <a:graphicFrameLocks noGrp="1"/>
          </p:cNvGraphicFramePr>
          <p:nvPr/>
        </p:nvGraphicFramePr>
        <p:xfrm>
          <a:off x="2159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341" name="Group 117"/>
          <p:cNvGraphicFramePr>
            <a:graphicFrameLocks noGrp="1"/>
          </p:cNvGraphicFramePr>
          <p:nvPr/>
        </p:nvGraphicFramePr>
        <p:xfrm>
          <a:off x="310515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369" name="Group 145"/>
          <p:cNvGraphicFramePr>
            <a:graphicFrameLocks noGrp="1"/>
          </p:cNvGraphicFramePr>
          <p:nvPr/>
        </p:nvGraphicFramePr>
        <p:xfrm>
          <a:off x="63500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4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6858000" y="152400"/>
            <a:ext cx="1871663" cy="1701800"/>
            <a:chOff x="6794500" y="4940300"/>
            <a:chExt cx="1871663" cy="1701800"/>
          </a:xfrm>
        </p:grpSpPr>
        <p:grpSp>
          <p:nvGrpSpPr>
            <p:cNvPr id="52398" name="Group 20"/>
            <p:cNvGrpSpPr>
              <a:grpSpLocks/>
            </p:cNvGrpSpPr>
            <p:nvPr/>
          </p:nvGrpSpPr>
          <p:grpSpPr bwMode="auto">
            <a:xfrm>
              <a:off x="8216900" y="6184900"/>
              <a:ext cx="449263" cy="457200"/>
              <a:chOff x="6781800" y="3836987"/>
              <a:chExt cx="449263" cy="457200"/>
            </a:xfrm>
          </p:grpSpPr>
          <p:sp>
            <p:nvSpPr>
              <p:cNvPr id="52399" name="Oval 8"/>
              <p:cNvSpPr>
                <a:spLocks noChangeArrowheads="1"/>
              </p:cNvSpPr>
              <p:nvPr/>
            </p:nvSpPr>
            <p:spPr bwMode="auto">
              <a:xfrm>
                <a:off x="6781800" y="3836987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0" name="Text Box 20"/>
              <p:cNvSpPr txBox="1">
                <a:spLocks noChangeArrowheads="1"/>
              </p:cNvSpPr>
              <p:nvPr/>
            </p:nvSpPr>
            <p:spPr bwMode="auto">
              <a:xfrm>
                <a:off x="6827838" y="3836987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4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2401" name="Group 40"/>
            <p:cNvGrpSpPr>
              <a:grpSpLocks/>
            </p:cNvGrpSpPr>
            <p:nvPr/>
          </p:nvGrpSpPr>
          <p:grpSpPr bwMode="auto">
            <a:xfrm>
              <a:off x="6794500" y="4940300"/>
              <a:ext cx="449263" cy="457200"/>
              <a:chOff x="6083300" y="4273550"/>
              <a:chExt cx="449263" cy="457200"/>
            </a:xfrm>
          </p:grpSpPr>
          <p:sp>
            <p:nvSpPr>
              <p:cNvPr id="52402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3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2404" name="Group 43"/>
            <p:cNvGrpSpPr>
              <a:grpSpLocks/>
            </p:cNvGrpSpPr>
            <p:nvPr/>
          </p:nvGrpSpPr>
          <p:grpSpPr bwMode="auto">
            <a:xfrm>
              <a:off x="8216900" y="4940300"/>
              <a:ext cx="449263" cy="457200"/>
              <a:chOff x="6894513" y="4273550"/>
              <a:chExt cx="449263" cy="457200"/>
            </a:xfrm>
          </p:grpSpPr>
          <p:sp>
            <p:nvSpPr>
              <p:cNvPr id="52405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6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2407" name="Group 46"/>
            <p:cNvGrpSpPr>
              <a:grpSpLocks/>
            </p:cNvGrpSpPr>
            <p:nvPr/>
          </p:nvGrpSpPr>
          <p:grpSpPr bwMode="auto">
            <a:xfrm>
              <a:off x="6794500" y="6184900"/>
              <a:ext cx="449263" cy="457200"/>
              <a:chOff x="7705725" y="4273550"/>
              <a:chExt cx="449263" cy="457200"/>
            </a:xfrm>
          </p:grpSpPr>
          <p:sp>
            <p:nvSpPr>
              <p:cNvPr id="52408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9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52410" name="Right Arrow 49"/>
            <p:cNvSpPr>
              <a:spLocks noChangeArrowheads="1"/>
            </p:cNvSpPr>
            <p:nvPr/>
          </p:nvSpPr>
          <p:spPr bwMode="auto">
            <a:xfrm>
              <a:off x="7292578" y="50478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2411" name="Right Arrow 52"/>
            <p:cNvSpPr>
              <a:spLocks noChangeArrowheads="1"/>
            </p:cNvSpPr>
            <p:nvPr/>
          </p:nvSpPr>
          <p:spPr bwMode="auto">
            <a:xfrm>
              <a:off x="7292578" y="62924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2412" name="Right Arrow 53"/>
            <p:cNvSpPr>
              <a:spLocks noChangeArrowheads="1"/>
            </p:cNvSpPr>
            <p:nvPr/>
          </p:nvSpPr>
          <p:spPr bwMode="auto">
            <a:xfrm rot="2700000">
              <a:off x="7090126" y="5685980"/>
              <a:ext cx="1320098" cy="242190"/>
            </a:xfrm>
            <a:prstGeom prst="rightArrow">
              <a:avLst>
                <a:gd name="adj1" fmla="val 50000"/>
                <a:gd name="adj2" fmla="val 4999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55" name="Right Arrow 54"/>
          <p:cNvSpPr>
            <a:spLocks noChangeArrowheads="1"/>
          </p:cNvSpPr>
          <p:nvPr/>
        </p:nvSpPr>
        <p:spPr bwMode="auto">
          <a:xfrm rot="18900000" flipV="1">
            <a:off x="7156450" y="85090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 vert="eaVert"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sp>
        <p:nvSpPr>
          <p:cNvPr id="52414" name="Rectangle 190"/>
          <p:cNvSpPr>
            <a:spLocks noChangeArrowheads="1"/>
          </p:cNvSpPr>
          <p:nvPr/>
        </p:nvSpPr>
        <p:spPr bwMode="auto">
          <a:xfrm>
            <a:off x="1143000" y="1614488"/>
            <a:ext cx="32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5" name="Rectangle 191"/>
          <p:cNvSpPr>
            <a:spLocks noChangeArrowheads="1"/>
          </p:cNvSpPr>
          <p:nvPr/>
        </p:nvSpPr>
        <p:spPr bwMode="auto">
          <a:xfrm>
            <a:off x="4292600" y="1614488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6" name="Rectangle 192"/>
          <p:cNvSpPr>
            <a:spLocks noChangeArrowheads="1"/>
          </p:cNvSpPr>
          <p:nvPr/>
        </p:nvSpPr>
        <p:spPr bwMode="auto">
          <a:xfrm>
            <a:off x="7239000" y="1828800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7" name="Rectangle 193"/>
          <p:cNvSpPr>
            <a:spLocks noChangeArrowheads="1"/>
          </p:cNvSpPr>
          <p:nvPr/>
        </p:nvSpPr>
        <p:spPr bwMode="auto">
          <a:xfrm>
            <a:off x="1066800" y="6248400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8" name="Rectangle 194"/>
          <p:cNvSpPr>
            <a:spLocks noChangeArrowheads="1"/>
          </p:cNvSpPr>
          <p:nvPr/>
        </p:nvSpPr>
        <p:spPr bwMode="auto">
          <a:xfrm>
            <a:off x="4243388" y="6248400"/>
            <a:ext cx="328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9" name="Rectangle 195"/>
          <p:cNvSpPr>
            <a:spLocks noChangeArrowheads="1"/>
          </p:cNvSpPr>
          <p:nvPr/>
        </p:nvSpPr>
        <p:spPr bwMode="auto">
          <a:xfrm>
            <a:off x="7162800" y="6248400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fi-FI" altLang="zh-TW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3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0" grpId="0"/>
      <p:bldP spid="55" grpId="0" animBg="1"/>
      <p:bldP spid="52415" grpId="0"/>
      <p:bldP spid="52416" grpId="0"/>
      <p:bldP spid="52417" grpId="0"/>
      <p:bldP spid="52418" grpId="0"/>
      <p:bldP spid="5241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68"/>
          <p:cNvGrpSpPr>
            <a:grpSpLocks/>
          </p:cNvGrpSpPr>
          <p:nvPr/>
        </p:nvGrpSpPr>
        <p:grpSpPr bwMode="auto">
          <a:xfrm>
            <a:off x="5683250" y="139700"/>
            <a:ext cx="3338513" cy="1701800"/>
            <a:chOff x="5683250" y="139700"/>
            <a:chExt cx="3338513" cy="1701800"/>
          </a:xfrm>
        </p:grpSpPr>
        <p:grpSp>
          <p:nvGrpSpPr>
            <p:cNvPr id="53251" name="Group 20"/>
            <p:cNvGrpSpPr>
              <a:grpSpLocks/>
            </p:cNvGrpSpPr>
            <p:nvPr/>
          </p:nvGrpSpPr>
          <p:grpSpPr bwMode="auto">
            <a:xfrm>
              <a:off x="8572500" y="1384300"/>
              <a:ext cx="449263" cy="457200"/>
              <a:chOff x="6781800" y="3836987"/>
              <a:chExt cx="449263" cy="457200"/>
            </a:xfrm>
          </p:grpSpPr>
          <p:sp>
            <p:nvSpPr>
              <p:cNvPr id="53252" name="Oval 8"/>
              <p:cNvSpPr>
                <a:spLocks noChangeArrowheads="1"/>
              </p:cNvSpPr>
              <p:nvPr/>
            </p:nvSpPr>
            <p:spPr bwMode="auto">
              <a:xfrm>
                <a:off x="6781800" y="3836987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3253" name="Text Box 20"/>
              <p:cNvSpPr txBox="1">
                <a:spLocks noChangeArrowheads="1"/>
              </p:cNvSpPr>
              <p:nvPr/>
            </p:nvSpPr>
            <p:spPr bwMode="auto">
              <a:xfrm>
                <a:off x="6827838" y="3836987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4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3254" name="Group 40"/>
            <p:cNvGrpSpPr>
              <a:grpSpLocks/>
            </p:cNvGrpSpPr>
            <p:nvPr/>
          </p:nvGrpSpPr>
          <p:grpSpPr bwMode="auto">
            <a:xfrm>
              <a:off x="7150100" y="139700"/>
              <a:ext cx="449263" cy="457200"/>
              <a:chOff x="6083300" y="4273550"/>
              <a:chExt cx="449263" cy="457200"/>
            </a:xfrm>
          </p:grpSpPr>
          <p:sp>
            <p:nvSpPr>
              <p:cNvPr id="53255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3256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3257" name="Group 46"/>
            <p:cNvGrpSpPr>
              <a:grpSpLocks/>
            </p:cNvGrpSpPr>
            <p:nvPr/>
          </p:nvGrpSpPr>
          <p:grpSpPr bwMode="auto">
            <a:xfrm>
              <a:off x="7150100" y="1384300"/>
              <a:ext cx="449263" cy="457200"/>
              <a:chOff x="7705725" y="4273550"/>
              <a:chExt cx="449263" cy="457200"/>
            </a:xfrm>
          </p:grpSpPr>
          <p:sp>
            <p:nvSpPr>
              <p:cNvPr id="53258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3259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53260" name="Right Arrow 52"/>
            <p:cNvSpPr>
              <a:spLocks noChangeArrowheads="1"/>
            </p:cNvSpPr>
            <p:nvPr/>
          </p:nvSpPr>
          <p:spPr bwMode="auto">
            <a:xfrm>
              <a:off x="7648178" y="14918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3261" name="Right Arrow 53"/>
            <p:cNvSpPr>
              <a:spLocks noChangeArrowheads="1"/>
            </p:cNvSpPr>
            <p:nvPr/>
          </p:nvSpPr>
          <p:spPr bwMode="auto">
            <a:xfrm rot="2700000">
              <a:off x="7445726" y="885380"/>
              <a:ext cx="1320098" cy="242190"/>
            </a:xfrm>
            <a:prstGeom prst="rightArrow">
              <a:avLst>
                <a:gd name="adj1" fmla="val 50000"/>
                <a:gd name="adj2" fmla="val 4999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grpSp>
          <p:nvGrpSpPr>
            <p:cNvPr id="53262" name="Group 63"/>
            <p:cNvGrpSpPr>
              <a:grpSpLocks/>
            </p:cNvGrpSpPr>
            <p:nvPr/>
          </p:nvGrpSpPr>
          <p:grpSpPr bwMode="auto">
            <a:xfrm>
              <a:off x="5683250" y="1384300"/>
              <a:ext cx="1408906" cy="457200"/>
              <a:chOff x="5327650" y="6184900"/>
              <a:chExt cx="1408906" cy="457200"/>
            </a:xfrm>
          </p:grpSpPr>
          <p:grpSp>
            <p:nvGrpSpPr>
              <p:cNvPr id="53263" name="Group 56"/>
              <p:cNvGrpSpPr>
                <a:grpSpLocks/>
              </p:cNvGrpSpPr>
              <p:nvPr/>
            </p:nvGrpSpPr>
            <p:grpSpPr bwMode="auto">
              <a:xfrm>
                <a:off x="5327650" y="6184900"/>
                <a:ext cx="449263" cy="457200"/>
                <a:chOff x="7705725" y="4273550"/>
                <a:chExt cx="449263" cy="457200"/>
              </a:xfrm>
            </p:grpSpPr>
            <p:sp>
              <p:nvSpPr>
                <p:cNvPr id="53264" name="Oval 7"/>
                <p:cNvSpPr>
                  <a:spLocks noChangeArrowheads="1"/>
                </p:cNvSpPr>
                <p:nvPr/>
              </p:nvSpPr>
              <p:spPr bwMode="auto">
                <a:xfrm>
                  <a:off x="7705725" y="4273550"/>
                  <a:ext cx="449263" cy="44926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kumimoji="0" lang="fi-FI" baseline="-25000">
                    <a:latin typeface="Tahoma" pitchFamily="34" charset="0"/>
                    <a:cs typeface="Arial" charset="0"/>
                  </a:endParaRPr>
                </a:p>
              </p:txBody>
            </p:sp>
            <p:sp>
              <p:nvSpPr>
                <p:cNvPr id="532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751763" y="4273550"/>
                  <a:ext cx="360363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0" lang="en-US" altLang="zh-TW" sz="2400">
                      <a:solidFill>
                        <a:schemeClr val="bg1"/>
                      </a:solidFill>
                      <a:latin typeface="Tahoma" pitchFamily="34" charset="0"/>
                      <a:cs typeface="Arial" charset="0"/>
                    </a:rPr>
                    <a:t>5</a:t>
                  </a:r>
                </a:p>
              </p:txBody>
            </p:sp>
          </p:grpSp>
          <p:sp>
            <p:nvSpPr>
              <p:cNvPr id="53266" name="Right Arrow 59"/>
              <p:cNvSpPr>
                <a:spLocks noChangeArrowheads="1"/>
              </p:cNvSpPr>
              <p:nvPr/>
            </p:nvSpPr>
            <p:spPr bwMode="auto">
              <a:xfrm>
                <a:off x="5861050" y="6273800"/>
                <a:ext cx="875506" cy="242190"/>
              </a:xfrm>
              <a:prstGeom prst="rightArrow">
                <a:avLst>
                  <a:gd name="adj1" fmla="val 50000"/>
                  <a:gd name="adj2" fmla="val 5000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</p:grpSp>
      </p:grpSp>
      <p:sp>
        <p:nvSpPr>
          <p:cNvPr id="61" name="Right Arrow 60"/>
          <p:cNvSpPr>
            <a:spLocks noChangeArrowheads="1"/>
          </p:cNvSpPr>
          <p:nvPr/>
        </p:nvSpPr>
        <p:spPr bwMode="auto">
          <a:xfrm rot="18900000" flipV="1">
            <a:off x="5975350" y="79375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dirty="0"/>
              <a:t>Trust Coupling, BB</a:t>
            </a:r>
            <a:r>
              <a:rPr lang="fi-FI" baseline="30000" dirty="0"/>
              <a:t>T</a:t>
            </a:r>
          </a:p>
        </p:txBody>
      </p:sp>
      <p:graphicFrame>
        <p:nvGraphicFramePr>
          <p:cNvPr id="53439" name="Group 191"/>
          <p:cNvGraphicFramePr>
            <a:graphicFrameLocks noGrp="1"/>
          </p:cNvGraphicFramePr>
          <p:nvPr/>
        </p:nvGraphicFramePr>
        <p:xfrm>
          <a:off x="2159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861050" y="276225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3298" name="Group 50"/>
          <p:cNvGraphicFramePr>
            <a:graphicFrameLocks noGrp="1"/>
          </p:cNvGraphicFramePr>
          <p:nvPr/>
        </p:nvGraphicFramePr>
        <p:xfrm>
          <a:off x="63500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326" name="Group 78"/>
          <p:cNvGraphicFramePr>
            <a:graphicFrameLocks noGrp="1"/>
          </p:cNvGraphicFramePr>
          <p:nvPr/>
        </p:nvGraphicFramePr>
        <p:xfrm>
          <a:off x="3105150" y="22415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861050" y="485140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3355" name="Group 107"/>
          <p:cNvGraphicFramePr>
            <a:graphicFrameLocks noGrp="1"/>
          </p:cNvGraphicFramePr>
          <p:nvPr/>
        </p:nvGraphicFramePr>
        <p:xfrm>
          <a:off x="2159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383" name="Group 135"/>
          <p:cNvGraphicFramePr>
            <a:graphicFrameLocks noGrp="1"/>
          </p:cNvGraphicFramePr>
          <p:nvPr/>
        </p:nvGraphicFramePr>
        <p:xfrm>
          <a:off x="310515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411" name="Group 163"/>
          <p:cNvGraphicFramePr>
            <a:graphicFrameLocks noGrp="1"/>
          </p:cNvGraphicFramePr>
          <p:nvPr/>
        </p:nvGraphicFramePr>
        <p:xfrm>
          <a:off x="63500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Rectangle 190"/>
          <p:cNvSpPr>
            <a:spLocks noChangeArrowheads="1"/>
          </p:cNvSpPr>
          <p:nvPr/>
        </p:nvSpPr>
        <p:spPr bwMode="auto">
          <a:xfrm>
            <a:off x="1143000" y="1614488"/>
            <a:ext cx="32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auto">
          <a:xfrm>
            <a:off x="3851920" y="1700098"/>
            <a:ext cx="32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" name="Rectangle 192"/>
          <p:cNvSpPr>
            <a:spLocks noChangeArrowheads="1"/>
          </p:cNvSpPr>
          <p:nvPr/>
        </p:nvSpPr>
        <p:spPr bwMode="auto">
          <a:xfrm>
            <a:off x="7239000" y="1828800"/>
            <a:ext cx="434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auto">
          <a:xfrm>
            <a:off x="1143000" y="6237312"/>
            <a:ext cx="434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" name="Rectangle 193"/>
          <p:cNvSpPr>
            <a:spLocks noChangeArrowheads="1"/>
          </p:cNvSpPr>
          <p:nvPr/>
        </p:nvSpPr>
        <p:spPr bwMode="auto">
          <a:xfrm>
            <a:off x="4211960" y="6252863"/>
            <a:ext cx="3796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" name="Rectangle 193"/>
          <p:cNvSpPr>
            <a:spLocks noChangeArrowheads="1"/>
          </p:cNvSpPr>
          <p:nvPr/>
        </p:nvSpPr>
        <p:spPr bwMode="auto">
          <a:xfrm>
            <a:off x="7556501" y="6288428"/>
            <a:ext cx="629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BBB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1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2" grpId="0"/>
      <p:bldP spid="50" grpId="0"/>
      <p:bldP spid="31" grpId="0"/>
      <p:bldP spid="32" grpId="0"/>
      <p:bldP spid="33" grpId="0"/>
      <p:bldP spid="3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Atomic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Direct Propagation, B</a:t>
            </a:r>
          </a:p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Co-citation, B</a:t>
            </a:r>
            <a:r>
              <a:rPr lang="fi-FI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Transpose Trust, B</a:t>
            </a:r>
            <a:r>
              <a:rPr lang="fi-FI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Trust coupling, BB</a:t>
            </a:r>
            <a:r>
              <a:rPr lang="fi-FI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  <a:p>
            <a:endParaRPr lang="fi-FI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8132" name="Object 3"/>
          <p:cNvGraphicFramePr>
            <a:graphicFrameLocks noChangeAspect="1"/>
          </p:cNvGraphicFramePr>
          <p:nvPr/>
        </p:nvGraphicFramePr>
        <p:xfrm>
          <a:off x="1371600" y="4114800"/>
          <a:ext cx="57404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0" name="方程式" r:id="rId3" imgW="2286000" imgH="253800" progId="Equation.3">
                  <p:embed/>
                </p:oleObj>
              </mc:Choice>
              <mc:Fallback>
                <p:oleObj name="方程式" r:id="rId3" imgW="228600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5740400" cy="638175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65" name="Group 37"/>
          <p:cNvGraphicFramePr>
            <a:graphicFrameLocks noGrp="1"/>
          </p:cNvGraphicFramePr>
          <p:nvPr/>
        </p:nvGraphicFramePr>
        <p:xfrm>
          <a:off x="304800" y="5029200"/>
          <a:ext cx="1828800" cy="146304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192" name="Text Box 64"/>
          <p:cNvSpPr txBox="1">
            <a:spLocks noChangeArrowheads="1"/>
          </p:cNvSpPr>
          <p:nvPr/>
        </p:nvSpPr>
        <p:spPr bwMode="auto">
          <a:xfrm>
            <a:off x="2286000" y="5603875"/>
            <a:ext cx="300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=</a:t>
            </a:r>
          </a:p>
        </p:txBody>
      </p:sp>
      <p:graphicFrame>
        <p:nvGraphicFramePr>
          <p:cNvPr id="48193" name="Group 65"/>
          <p:cNvGraphicFramePr>
            <a:graphicFrameLocks noGrp="1"/>
          </p:cNvGraphicFramePr>
          <p:nvPr/>
        </p:nvGraphicFramePr>
        <p:xfrm>
          <a:off x="3048000" y="5016500"/>
          <a:ext cx="1828800" cy="146304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220" name="Object 92"/>
          <p:cNvGraphicFramePr>
            <a:graphicFrameLocks noChangeAspect="1"/>
          </p:cNvGraphicFramePr>
          <p:nvPr/>
        </p:nvGraphicFramePr>
        <p:xfrm>
          <a:off x="2590800" y="5410200"/>
          <a:ext cx="46513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1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10200"/>
                        <a:ext cx="46513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22" name="Group 94"/>
          <p:cNvGraphicFramePr>
            <a:graphicFrameLocks noGrp="1"/>
          </p:cNvGraphicFramePr>
          <p:nvPr/>
        </p:nvGraphicFramePr>
        <p:xfrm>
          <a:off x="5791200" y="5029200"/>
          <a:ext cx="1828800" cy="146304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249" name="Object 121"/>
          <p:cNvGraphicFramePr>
            <a:graphicFrameLocks noChangeAspect="1"/>
          </p:cNvGraphicFramePr>
          <p:nvPr/>
        </p:nvGraphicFramePr>
        <p:xfrm>
          <a:off x="5318125" y="5422900"/>
          <a:ext cx="4984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2" name="方程式" r:id="rId7" imgW="190440" imgH="215640" progId="Equation.3">
                  <p:embed/>
                </p:oleObj>
              </mc:Choice>
              <mc:Fallback>
                <p:oleObj name="方程式" r:id="rId7" imgW="19044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5422900"/>
                        <a:ext cx="49847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50" name="Text Box 122"/>
          <p:cNvSpPr txBox="1">
            <a:spLocks noChangeArrowheads="1"/>
          </p:cNvSpPr>
          <p:nvPr/>
        </p:nvSpPr>
        <p:spPr bwMode="auto">
          <a:xfrm>
            <a:off x="5040313" y="5576888"/>
            <a:ext cx="2936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+</a:t>
            </a:r>
          </a:p>
        </p:txBody>
      </p:sp>
      <p:sp>
        <p:nvSpPr>
          <p:cNvPr id="48251" name="Text Box 123"/>
          <p:cNvSpPr txBox="1">
            <a:spLocks noChangeArrowheads="1"/>
          </p:cNvSpPr>
          <p:nvPr/>
        </p:nvSpPr>
        <p:spPr bwMode="auto">
          <a:xfrm>
            <a:off x="7772400" y="5562600"/>
            <a:ext cx="915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+ … + …</a:t>
            </a:r>
          </a:p>
        </p:txBody>
      </p:sp>
      <p:sp>
        <p:nvSpPr>
          <p:cNvPr id="48252" name="Text Box 124"/>
          <p:cNvSpPr txBox="1">
            <a:spLocks noChangeArrowheads="1"/>
          </p:cNvSpPr>
          <p:nvPr/>
        </p:nvSpPr>
        <p:spPr bwMode="auto">
          <a:xfrm>
            <a:off x="1127125" y="6477000"/>
            <a:ext cx="328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48253" name="Text Box 125"/>
          <p:cNvSpPr txBox="1">
            <a:spLocks noChangeArrowheads="1"/>
          </p:cNvSpPr>
          <p:nvPr/>
        </p:nvSpPr>
        <p:spPr bwMode="auto">
          <a:xfrm>
            <a:off x="3786188" y="6477000"/>
            <a:ext cx="328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48254" name="Text Box 126"/>
          <p:cNvSpPr txBox="1">
            <a:spLocks noChangeArrowheads="1"/>
          </p:cNvSpPr>
          <p:nvPr/>
        </p:nvSpPr>
        <p:spPr bwMode="auto">
          <a:xfrm>
            <a:off x="6681788" y="6477000"/>
            <a:ext cx="5806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B</a:t>
            </a:r>
            <a:r>
              <a:rPr lang="en-US" altLang="zh-TW" baseline="30000" dirty="0"/>
              <a:t>T</a:t>
            </a:r>
            <a:r>
              <a:rPr lang="en-US" altLang="zh-TW" dirty="0"/>
              <a:t>B</a:t>
            </a:r>
            <a:endParaRPr lang="en-US" altLang="zh-TW" baseline="300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Give the distrust assignment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”Negative Trust”</a:t>
            </a:r>
          </a:p>
          <a:p>
            <a:pPr>
              <a:buFontTx/>
              <a:buNone/>
            </a:pPr>
            <a:endParaRPr lang="en-US" altLang="zh-TW"/>
          </a:p>
        </p:txBody>
      </p:sp>
      <p:pic>
        <p:nvPicPr>
          <p:cNvPr id="44036" name="Picture 4" descr="trust_network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518160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2381250" y="3130550"/>
            <a:ext cx="374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>
                <a:solidFill>
                  <a:srgbClr val="CC0000"/>
                </a:solidFill>
              </a:rPr>
              <a:t>-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5353050" y="3892550"/>
            <a:ext cx="374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>
                <a:solidFill>
                  <a:srgbClr val="CC0000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57161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/>
      <p:bldP spid="4403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wordofmouthvisualiz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7696200" cy="625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891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On The Transitivity of Distrust</a:t>
            </a:r>
          </a:p>
        </p:txBody>
      </p:sp>
      <p:sp>
        <p:nvSpPr>
          <p:cNvPr id="43011" name="Oval 3"/>
          <p:cNvSpPr>
            <a:spLocks noChangeArrowheads="1"/>
          </p:cNvSpPr>
          <p:nvPr/>
        </p:nvSpPr>
        <p:spPr bwMode="auto">
          <a:xfrm>
            <a:off x="1017588" y="17526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114800" y="17526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3" name="Oval 5"/>
          <p:cNvSpPr>
            <a:spLocks noChangeArrowheads="1"/>
          </p:cNvSpPr>
          <p:nvPr/>
        </p:nvSpPr>
        <p:spPr bwMode="auto">
          <a:xfrm>
            <a:off x="7210425" y="17526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1306513" y="1973263"/>
            <a:ext cx="269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400" b="1" i="1">
                <a:ea typeface="宋体" pitchFamily="2" charset="-122"/>
              </a:rPr>
              <a:t>i</a:t>
            </a:r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4402138" y="1974850"/>
            <a:ext cx="306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400" b="1" i="1">
                <a:ea typeface="宋体" pitchFamily="2" charset="-122"/>
              </a:rPr>
              <a:t>j</a:t>
            </a:r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7499350" y="1974850"/>
            <a:ext cx="349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400" b="1" i="1">
                <a:ea typeface="宋体" pitchFamily="2" charset="-122"/>
              </a:rPr>
              <a:t>k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2601913" y="1828800"/>
            <a:ext cx="1160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>
                <a:ea typeface="宋体" pitchFamily="2" charset="-122"/>
              </a:rPr>
              <a:t>distrusts</a:t>
            </a: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5699125" y="1828800"/>
            <a:ext cx="1160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>
                <a:ea typeface="宋体" pitchFamily="2" charset="-122"/>
              </a:rPr>
              <a:t>distrusts</a:t>
            </a:r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4114800" y="2976563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>
                <a:ea typeface="宋体" pitchFamily="2" charset="-122"/>
              </a:rPr>
              <a:t>distrusts?</a:t>
            </a:r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1954213" y="218440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5049838" y="218440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2" name="Freeform 14"/>
          <p:cNvSpPr>
            <a:spLocks/>
          </p:cNvSpPr>
          <p:nvPr/>
        </p:nvSpPr>
        <p:spPr bwMode="auto">
          <a:xfrm>
            <a:off x="1809750" y="2544763"/>
            <a:ext cx="5545138" cy="803275"/>
          </a:xfrm>
          <a:custGeom>
            <a:avLst/>
            <a:gdLst>
              <a:gd name="T0" fmla="*/ 0 w 3493"/>
              <a:gd name="T1" fmla="*/ 0 h 506"/>
              <a:gd name="T2" fmla="*/ 1724 w 3493"/>
              <a:gd name="T3" fmla="*/ 499 h 506"/>
              <a:gd name="T4" fmla="*/ 3493 w 3493"/>
              <a:gd name="T5" fmla="*/ 45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3" h="506">
                <a:moveTo>
                  <a:pt x="0" y="0"/>
                </a:moveTo>
                <a:cubicBezTo>
                  <a:pt x="571" y="246"/>
                  <a:pt x="1142" y="492"/>
                  <a:pt x="1724" y="499"/>
                </a:cubicBezTo>
                <a:cubicBezTo>
                  <a:pt x="2306" y="506"/>
                  <a:pt x="3229" y="83"/>
                  <a:pt x="3493" y="4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 flipH="1">
            <a:off x="7138988" y="2616200"/>
            <a:ext cx="2159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7065963" y="2544763"/>
            <a:ext cx="217487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7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6185</Words>
  <Application>Microsoft Office PowerPoint</Application>
  <PresentationFormat>如螢幕大小 (4:3)</PresentationFormat>
  <Paragraphs>1673</Paragraphs>
  <Slides>164</Slides>
  <Notes>49</Notes>
  <HiddenSlides>0</HiddenSlides>
  <MMClips>0</MMClips>
  <ScaleCrop>false</ScaleCrop>
  <HeadingPairs>
    <vt:vector size="8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164</vt:i4>
      </vt:variant>
    </vt:vector>
  </HeadingPairs>
  <TitlesOfParts>
    <vt:vector size="186" baseType="lpstr">
      <vt:lpstr>cmsy10</vt:lpstr>
      <vt:lpstr>DejaVu Sans</vt:lpstr>
      <vt:lpstr>굴림</vt:lpstr>
      <vt:lpstr>굴림</vt:lpstr>
      <vt:lpstr>Lucida Grande</vt:lpstr>
      <vt:lpstr>Monotype Sorts</vt:lpstr>
      <vt:lpstr>宋体</vt:lpstr>
      <vt:lpstr>新細明體</vt:lpstr>
      <vt:lpstr>Arial</vt:lpstr>
      <vt:lpstr>Calibri</vt:lpstr>
      <vt:lpstr>Cambria Math</vt:lpstr>
      <vt:lpstr>Comic Sans MS</vt:lpstr>
      <vt:lpstr>Lucida Sans</vt:lpstr>
      <vt:lpstr>Lucida Sans Unicode</vt:lpstr>
      <vt:lpstr>Symbol</vt:lpstr>
      <vt:lpstr>Tahoma</vt:lpstr>
      <vt:lpstr>Times New Roman</vt:lpstr>
      <vt:lpstr>Wingdings</vt:lpstr>
      <vt:lpstr>Office 佈景主題</vt:lpstr>
      <vt:lpstr>Equation</vt:lpstr>
      <vt:lpstr>方程式</vt:lpstr>
      <vt:lpstr>Picture</vt:lpstr>
      <vt:lpstr>Introduction to Social Networking Research Topics</vt:lpstr>
      <vt:lpstr>Research Issues</vt:lpstr>
      <vt:lpstr>Community Analysis  in Social Networks</vt:lpstr>
      <vt:lpstr>Outline</vt:lpstr>
      <vt:lpstr>Community structure</vt:lpstr>
      <vt:lpstr>Community structure</vt:lpstr>
      <vt:lpstr>PowerPoint 簡報</vt:lpstr>
      <vt:lpstr>Community</vt:lpstr>
      <vt:lpstr>PowerPoint 簡報</vt:lpstr>
      <vt:lpstr>The objective </vt:lpstr>
      <vt:lpstr>Community Detection Algorithms</vt:lpstr>
      <vt:lpstr>Cliques</vt:lpstr>
      <vt:lpstr>Clique Percolation Method (CPM)</vt:lpstr>
      <vt:lpstr>CPM Example</vt:lpstr>
      <vt:lpstr>Many Variants of CPM method </vt:lpstr>
      <vt:lpstr>Community Detection Algorithms</vt:lpstr>
      <vt:lpstr>Cut !!!!</vt:lpstr>
      <vt:lpstr>Cut</vt:lpstr>
      <vt:lpstr>Ratio Cut &amp; Normalized Cut</vt:lpstr>
      <vt:lpstr>Ratio Cut &amp; Normalized Cut Example</vt:lpstr>
      <vt:lpstr>KL algorithm</vt:lpstr>
      <vt:lpstr>Kernighan-Lin (KL) algorithm</vt:lpstr>
      <vt:lpstr>Kernighan-Lin (KL) algorithm</vt:lpstr>
      <vt:lpstr>Kernighan-Lin (KL) algorithm</vt:lpstr>
      <vt:lpstr>Kernighan-Lin (KL) algorithm</vt:lpstr>
      <vt:lpstr>PowerPoint 簡報</vt:lpstr>
      <vt:lpstr>Community Detection Algorithms</vt:lpstr>
      <vt:lpstr>Clustering based on Vertex Similarity</vt:lpstr>
      <vt:lpstr>Vertex Similarity</vt:lpstr>
      <vt:lpstr>Vertex Embedding</vt:lpstr>
      <vt:lpstr> K-means illustration </vt:lpstr>
      <vt:lpstr> K-means illustration </vt:lpstr>
      <vt:lpstr> K-means illustration </vt:lpstr>
      <vt:lpstr> K-means illustration </vt:lpstr>
      <vt:lpstr> K-means illustration </vt:lpstr>
      <vt:lpstr> K-means illustration </vt:lpstr>
      <vt:lpstr>Community Detection Algorithms</vt:lpstr>
      <vt:lpstr>Edge Removal Algorithm</vt:lpstr>
      <vt:lpstr>Edge Removal Algorithm</vt:lpstr>
      <vt:lpstr>By Detweeness</vt:lpstr>
      <vt:lpstr>By Detweeness ?</vt:lpstr>
      <vt:lpstr>Bridging coefficient</vt:lpstr>
      <vt:lpstr>Experiment</vt:lpstr>
      <vt:lpstr>PowerPoint 簡報</vt:lpstr>
      <vt:lpstr>Edge Betweenness</vt:lpstr>
      <vt:lpstr>Divisive clustering based on edge betweenness</vt:lpstr>
      <vt:lpstr>Agglomerative Hierarchical Clustering</vt:lpstr>
      <vt:lpstr>Community Detection Algorithms</vt:lpstr>
      <vt:lpstr>What is a Random Walk?</vt:lpstr>
      <vt:lpstr>An example</vt:lpstr>
      <vt:lpstr>An example</vt:lpstr>
      <vt:lpstr>An example</vt:lpstr>
      <vt:lpstr>An example</vt:lpstr>
      <vt:lpstr>An example</vt:lpstr>
      <vt:lpstr>Random walk with restart</vt:lpstr>
      <vt:lpstr>Random walk with restart</vt:lpstr>
      <vt:lpstr>Community Detection Algorithms</vt:lpstr>
      <vt:lpstr>Measuring a clustering/community Result</vt:lpstr>
      <vt:lpstr>Accuracy of Pairwise Community Memberships</vt:lpstr>
      <vt:lpstr>Accuracy Example</vt:lpstr>
      <vt:lpstr>PowerPoint 簡報</vt:lpstr>
      <vt:lpstr>Information Diffusion in Social Networks</vt:lpstr>
      <vt:lpstr>PowerPoint 簡報</vt:lpstr>
      <vt:lpstr>PowerPoint 簡報</vt:lpstr>
      <vt:lpstr>PowerPoint 簡報</vt:lpstr>
      <vt:lpstr>Information Diffusion and Epidemics</vt:lpstr>
      <vt:lpstr>Social Network and Spread of Influence</vt:lpstr>
      <vt:lpstr>Word-of-Mouth Marketing</vt:lpstr>
      <vt:lpstr>Problem Setting</vt:lpstr>
      <vt:lpstr>Factors Influencing Diffusion</vt:lpstr>
      <vt:lpstr>What we need</vt:lpstr>
      <vt:lpstr>Linear Threshold Model</vt:lpstr>
      <vt:lpstr>PowerPoint 簡報</vt:lpstr>
      <vt:lpstr>Example</vt:lpstr>
      <vt:lpstr>Independent Cascade Model</vt:lpstr>
      <vt:lpstr>Example</vt:lpstr>
      <vt:lpstr>Influence Maximization Problem </vt:lpstr>
      <vt:lpstr>Research Issues</vt:lpstr>
      <vt:lpstr>PowerPoint 簡報</vt:lpstr>
      <vt:lpstr>PowerPoint 簡報</vt:lpstr>
      <vt:lpstr>Trust and Distrust Propagation in Social Networks</vt:lpstr>
      <vt:lpstr>PowerPoint 簡報</vt:lpstr>
      <vt:lpstr>PowerPoint 簡報</vt:lpstr>
      <vt:lpstr>Background</vt:lpstr>
      <vt:lpstr>Background</vt:lpstr>
      <vt:lpstr>Problem Environment </vt:lpstr>
      <vt:lpstr>PowerPoint 簡報</vt:lpstr>
      <vt:lpstr>The basic idea</vt:lpstr>
      <vt:lpstr>Trust Data Sparseness</vt:lpstr>
      <vt:lpstr>The main problem</vt:lpstr>
      <vt:lpstr>Objective </vt:lpstr>
      <vt:lpstr>The proposed ideas</vt:lpstr>
      <vt:lpstr>Atomic Propagation (2)</vt:lpstr>
      <vt:lpstr>Co-citation, BTB</vt:lpstr>
      <vt:lpstr>Trust Coupling, BBT</vt:lpstr>
      <vt:lpstr>Atomic Propagation</vt:lpstr>
      <vt:lpstr>Give the distrust assignment</vt:lpstr>
      <vt:lpstr>PowerPoint 簡報</vt:lpstr>
      <vt:lpstr>On The Transitivity of Distrust</vt:lpstr>
      <vt:lpstr>On The Transitivity of Distrust</vt:lpstr>
      <vt:lpstr>Privacy Preserving in Social Networks</vt:lpstr>
      <vt:lpstr>A running example</vt:lpstr>
      <vt:lpstr>Issues in preserving privacy in social networks</vt:lpstr>
      <vt:lpstr>PowerPoint 簡報</vt:lpstr>
      <vt:lpstr>PowerPoint 簡報</vt:lpstr>
      <vt:lpstr>PowerPoint 簡報</vt:lpstr>
      <vt:lpstr>Challenges</vt:lpstr>
      <vt:lpstr>Active Attacks</vt:lpstr>
      <vt:lpstr>Active Attacks</vt:lpstr>
      <vt:lpstr>Research Issues</vt:lpstr>
      <vt:lpstr>PowerPoint 簡報</vt:lpstr>
      <vt:lpstr>PowerPoint 簡報</vt:lpstr>
      <vt:lpstr>Let’s go back to 1995 …</vt:lpstr>
      <vt:lpstr>Google Search Engine at 1997 </vt:lpstr>
      <vt:lpstr>PowerPoint 簡報</vt:lpstr>
      <vt:lpstr>Page Rank Algorithm</vt:lpstr>
      <vt:lpstr>Introduction on PageRank</vt:lpstr>
      <vt:lpstr>PowerPoint 簡報</vt:lpstr>
      <vt:lpstr>From the content analysis view</vt:lpstr>
      <vt:lpstr>From the link analysis view</vt:lpstr>
      <vt:lpstr>The problem</vt:lpstr>
      <vt:lpstr>Using popularity as measure</vt:lpstr>
      <vt:lpstr>Ranking web pages</vt:lpstr>
      <vt:lpstr>PageRank: Defined (1/2)</vt:lpstr>
      <vt:lpstr>PageRank: Defined (2/2)</vt:lpstr>
      <vt:lpstr>Simple “flow” model</vt:lpstr>
      <vt:lpstr>Solving the flow equations</vt:lpstr>
      <vt:lpstr>Matrix formulation</vt:lpstr>
      <vt:lpstr>Example</vt:lpstr>
      <vt:lpstr>Power Iteration method</vt:lpstr>
      <vt:lpstr>Power Iteration Example</vt:lpstr>
      <vt:lpstr>PowerPoint 簡報</vt:lpstr>
      <vt:lpstr>Random Walk Interpretation (1/2)</vt:lpstr>
      <vt:lpstr>Random Walk Interpretation (2/2)</vt:lpstr>
      <vt:lpstr>Power Iteration Example</vt:lpstr>
      <vt:lpstr>The stationary distribution</vt:lpstr>
      <vt:lpstr>Existence and Uniqueness</vt:lpstr>
      <vt:lpstr>Steady state example</vt:lpstr>
      <vt:lpstr>Ergodic Markov chains</vt:lpstr>
      <vt:lpstr>Spider traps</vt:lpstr>
      <vt:lpstr>Microsoft becomes a spider trap</vt:lpstr>
      <vt:lpstr>Random teleports</vt:lpstr>
      <vt:lpstr>Random teleports ( = 0.8)</vt:lpstr>
      <vt:lpstr>Random teleports ( = 0.8)</vt:lpstr>
      <vt:lpstr>Matrix formulation</vt:lpstr>
      <vt:lpstr>Dead ends</vt:lpstr>
      <vt:lpstr>Microsoft becomes a dead end</vt:lpstr>
      <vt:lpstr>Dealing with dead-ends</vt:lpstr>
      <vt:lpstr>Page Rank</vt:lpstr>
      <vt:lpstr>PageRank Idea</vt:lpstr>
      <vt:lpstr>Link-Analysis</vt:lpstr>
      <vt:lpstr>Hyperlink-Induced Topic Search (HITS)</vt:lpstr>
      <vt:lpstr>Idealized view</vt:lpstr>
      <vt:lpstr>The hope</vt:lpstr>
      <vt:lpstr>Mutually recursive definition</vt:lpstr>
      <vt:lpstr>Iterative update</vt:lpstr>
      <vt:lpstr>Transition Matrix A</vt:lpstr>
      <vt:lpstr>Example</vt:lpstr>
      <vt:lpstr>Hub and Authority Equations</vt:lpstr>
      <vt:lpstr>Scaling</vt:lpstr>
      <vt:lpstr>Iterative algorithm</vt:lpstr>
      <vt:lpstr>Example</vt:lpstr>
      <vt:lpstr>Existence and Uniqueness</vt:lpstr>
      <vt:lpstr>Page Rank and HITS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yfan</dc:creator>
  <cp:lastModifiedBy>user</cp:lastModifiedBy>
  <cp:revision>244</cp:revision>
  <dcterms:modified xsi:type="dcterms:W3CDTF">2018-04-30T09:12:09Z</dcterms:modified>
</cp:coreProperties>
</file>